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7"/>
  </p:notesMasterIdLst>
  <p:handoutMasterIdLst>
    <p:handoutMasterId r:id="rId26"/>
  </p:handoutMasterIdLst>
  <p:sldIdLst>
    <p:sldId id="407" r:id="rId4"/>
    <p:sldId id="408" r:id="rId5"/>
    <p:sldId id="409" r:id="rId6"/>
    <p:sldId id="410" r:id="rId8"/>
    <p:sldId id="468" r:id="rId9"/>
    <p:sldId id="412" r:id="rId10"/>
    <p:sldId id="414" r:id="rId11"/>
    <p:sldId id="453" r:id="rId12"/>
    <p:sldId id="415" r:id="rId13"/>
    <p:sldId id="416" r:id="rId14"/>
    <p:sldId id="417" r:id="rId15"/>
    <p:sldId id="445" r:id="rId16"/>
    <p:sldId id="454" r:id="rId17"/>
    <p:sldId id="436" r:id="rId18"/>
    <p:sldId id="438" r:id="rId19"/>
    <p:sldId id="439" r:id="rId20"/>
    <p:sldId id="440" r:id="rId21"/>
    <p:sldId id="441" r:id="rId22"/>
    <p:sldId id="442" r:id="rId23"/>
    <p:sldId id="466" r:id="rId24"/>
    <p:sldId id="443" r:id="rId2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作者" initials="作" lastIdx="0" clrIdx="1"/>
  <p:cmAuthor id="3" name="long yuanhong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4BE"/>
    <a:srgbClr val="0766D4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60" y="48"/>
      </p:cViewPr>
      <p:guideLst>
        <p:guide orient="horz" pos="2222"/>
        <p:guide pos="398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95234" name="备注占位符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95235" name="灯片编号占位符 3"/>
          <p:cNvSpPr txBox="true">
            <a:spLocks noGrp="true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false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　</a:t>
            </a:r>
            <a:endParaRPr lang="zh-CN" altLang="en-US" dirty="0"/>
          </a:p>
        </p:txBody>
      </p:sp>
      <p:sp>
        <p:nvSpPr>
          <p:cNvPr id="56323" name="灯片编号占位符 3"/>
          <p:cNvSpPr>
            <a:spLocks noGrp="true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false"/>
          <a:lstStyle/>
          <a:p>
            <a:pPr lvl="0"/>
            <a:fld id="{9A0DB2DC-4C9A-4742-B13C-FB6460FD3503}" type="slidenum">
              <a:rPr lang="zh-CN" altLang="en-US" sz="1800">
                <a:latin typeface="Arial" panose="02080604020202020204" pitchFamily="34" charset="0"/>
                <a:ea typeface="宋体" pitchFamily="2" charset="-122"/>
              </a:rPr>
            </a:fld>
            <a:endParaRPr lang="zh-CN" altLang="en-US" sz="1800"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　</a:t>
            </a:r>
            <a:endParaRPr lang="zh-CN" altLang="en-US" dirty="0"/>
          </a:p>
        </p:txBody>
      </p:sp>
      <p:sp>
        <p:nvSpPr>
          <p:cNvPr id="56323" name="灯片编号占位符 3"/>
          <p:cNvSpPr>
            <a:spLocks noGrp="true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false"/>
          <a:lstStyle/>
          <a:p>
            <a:pPr lvl="0"/>
            <a:fld id="{9A0DB2DC-4C9A-4742-B13C-FB6460FD3503}" type="slidenum">
              <a:rPr lang="zh-CN" altLang="en-US" sz="1800">
                <a:latin typeface="Arial" panose="02080604020202020204" pitchFamily="34" charset="0"/>
                <a:ea typeface="宋体" pitchFamily="2" charset="-122"/>
              </a:rPr>
            </a:fld>
            <a:endParaRPr lang="zh-CN" altLang="en-US" sz="1800"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　</a:t>
            </a:r>
            <a:endParaRPr lang="zh-CN" altLang="en-US" dirty="0"/>
          </a:p>
        </p:txBody>
      </p:sp>
      <p:sp>
        <p:nvSpPr>
          <p:cNvPr id="56323" name="灯片编号占位符 3"/>
          <p:cNvSpPr>
            <a:spLocks noGrp="true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false"/>
          <a:lstStyle/>
          <a:p>
            <a:pPr lvl="0"/>
            <a:fld id="{9A0DB2DC-4C9A-4742-B13C-FB6460FD3503}" type="slidenum">
              <a:rPr lang="zh-CN" altLang="en-US" sz="1800">
                <a:latin typeface="Arial" panose="02080604020202020204" pitchFamily="34" charset="0"/>
                <a:ea typeface="宋体" pitchFamily="2" charset="-122"/>
              </a:rPr>
            </a:fld>
            <a:endParaRPr lang="zh-CN" altLang="en-US" sz="1800"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　</a:t>
            </a:r>
            <a:endParaRPr lang="zh-CN" altLang="en-US" dirty="0"/>
          </a:p>
        </p:txBody>
      </p:sp>
      <p:sp>
        <p:nvSpPr>
          <p:cNvPr id="56323" name="灯片编号占位符 3"/>
          <p:cNvSpPr>
            <a:spLocks noGrp="true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false"/>
          <a:lstStyle/>
          <a:p>
            <a:pPr lvl="0"/>
            <a:fld id="{9A0DB2DC-4C9A-4742-B13C-FB6460FD3503}" type="slidenum">
              <a:rPr lang="zh-CN" altLang="en-US" sz="1800">
                <a:latin typeface="Arial" panose="02080604020202020204" pitchFamily="34" charset="0"/>
                <a:ea typeface="宋体" pitchFamily="2" charset="-122"/>
              </a:rPr>
            </a:fld>
            <a:endParaRPr lang="zh-CN" altLang="en-US" sz="1800"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179202" name="备注占位符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9203" name="灯片编号占位符 3"/>
          <p:cNvSpPr txBox="true">
            <a:spLocks noGrp="true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false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3" name="灯片编号占位符 3"/>
          <p:cNvSpPr>
            <a:spLocks noGrp="true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false"/>
          <a:lstStyle/>
          <a:p>
            <a:pPr lvl="0"/>
            <a:fld id="{9A0DB2DC-4C9A-4742-B13C-FB6460FD3503}" type="slidenum">
              <a:rPr lang="zh-CN" altLang="en-US" sz="1800">
                <a:latin typeface="Arial" panose="02080604020202020204" pitchFamily="34" charset="0"/>
                <a:ea typeface="宋体" pitchFamily="2" charset="-122"/>
              </a:rPr>
            </a:fld>
            <a:endParaRPr lang="zh-CN" altLang="en-US" sz="1800"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3" name="灯片编号占位符 3"/>
          <p:cNvSpPr>
            <a:spLocks noGrp="true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false"/>
          <a:lstStyle/>
          <a:p>
            <a:pPr lvl="0"/>
            <a:fld id="{9A0DB2DC-4C9A-4742-B13C-FB6460FD3503}" type="slidenum">
              <a:rPr lang="zh-CN" altLang="en-US" sz="1800">
                <a:latin typeface="Arial" panose="02080604020202020204" pitchFamily="34" charset="0"/>
                <a:ea typeface="宋体" pitchFamily="2" charset="-122"/>
              </a:rPr>
            </a:fld>
            <a:endParaRPr lang="zh-CN" altLang="en-US" sz="1800"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3" name="灯片编号占位符 3"/>
          <p:cNvSpPr>
            <a:spLocks noGrp="true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false"/>
          <a:lstStyle/>
          <a:p>
            <a:pPr lvl="0"/>
            <a:fld id="{9A0DB2DC-4C9A-4742-B13C-FB6460FD3503}" type="slidenum">
              <a:rPr lang="zh-CN" altLang="en-US" sz="1800">
                <a:latin typeface="Arial" panose="02080604020202020204" pitchFamily="34" charset="0"/>
                <a:ea typeface="宋体" pitchFamily="2" charset="-122"/>
              </a:rPr>
            </a:fld>
            <a:endParaRPr lang="zh-CN" altLang="en-US" sz="1800"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3" name="灯片编号占位符 3"/>
          <p:cNvSpPr>
            <a:spLocks noGrp="true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false"/>
          <a:lstStyle/>
          <a:p>
            <a:pPr lvl="0"/>
            <a:fld id="{9A0DB2DC-4C9A-4742-B13C-FB6460FD3503}" type="slidenum">
              <a:rPr lang="zh-CN" altLang="en-US" sz="1800">
                <a:latin typeface="Arial" panose="02080604020202020204" pitchFamily="34" charset="0"/>
                <a:ea typeface="宋体" pitchFamily="2" charset="-122"/>
              </a:rPr>
            </a:fld>
            <a:endParaRPr lang="zh-CN" altLang="en-US" sz="1800"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>
          <a:xfrm>
            <a:off x="2716213" y="509588"/>
            <a:ext cx="4495800" cy="2549525"/>
          </a:xfrm>
        </p:spPr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　</a:t>
            </a:r>
            <a:endParaRPr lang="zh-CN" altLang="en-US" dirty="0"/>
          </a:p>
        </p:txBody>
      </p:sp>
      <p:sp>
        <p:nvSpPr>
          <p:cNvPr id="56323" name="灯片编号占位符 3"/>
          <p:cNvSpPr>
            <a:spLocks noGrp="true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false"/>
          <a:lstStyle/>
          <a:p>
            <a:pPr lvl="0"/>
            <a:fld id="{9A0DB2DC-4C9A-4742-B13C-FB6460FD3503}" type="slidenum">
              <a:rPr lang="zh-CN" altLang="en-US" sz="1800">
                <a:latin typeface="Arial" panose="02080604020202020204" pitchFamily="34" charset="0"/>
                <a:ea typeface="宋体" pitchFamily="2" charset="-122"/>
              </a:rPr>
            </a:fld>
            <a:endParaRPr lang="zh-CN" altLang="en-US" sz="1800"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　</a:t>
            </a:r>
            <a:endParaRPr lang="zh-CN" altLang="en-US" dirty="0"/>
          </a:p>
        </p:txBody>
      </p:sp>
      <p:sp>
        <p:nvSpPr>
          <p:cNvPr id="56323" name="灯片编号占位符 3"/>
          <p:cNvSpPr>
            <a:spLocks noGrp="true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false"/>
          <a:lstStyle/>
          <a:p>
            <a:pPr lvl="0"/>
            <a:fld id="{9A0DB2DC-4C9A-4742-B13C-FB6460FD3503}" type="slidenum">
              <a:rPr lang="zh-CN" altLang="en-US" sz="1800">
                <a:latin typeface="Arial" panose="02080604020202020204" pitchFamily="34" charset="0"/>
                <a:ea typeface="宋体" pitchFamily="2" charset="-122"/>
              </a:rPr>
            </a:fld>
            <a:endParaRPr lang="zh-CN" altLang="en-US" sz="1800">
              <a:latin typeface="Arial" panose="0208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0.xml"/><Relationship Id="rId4" Type="http://schemas.openxmlformats.org/officeDocument/2006/relationships/image" Target="file:///C:\Users\1V994W2\Documents\Tencent%20Files\574576071\FileRecv\&#25340;&#35013;&#32032;&#26448;\&#31616;&#32422;&#28385;&#29256;-28\\19\subject_holdleft_72,108,173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9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8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6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5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8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 hasCustomPrompt="tru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 hasCustomPrompt="true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true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 flipH="true">
            <a:off x="0" y="-9900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true"/>
          </p:cNvSpPr>
          <p:nvPr>
            <p:ph type="body" sz="quarter" idx="16" hasCustomPrompt="true"/>
            <p:custDataLst>
              <p:tags r:id="rId8"/>
            </p:custDataLst>
          </p:nvPr>
        </p:nvSpPr>
        <p:spPr>
          <a:xfrm>
            <a:off x="6383655" y="4463072"/>
            <a:ext cx="1755775" cy="408940"/>
          </a:xfrm>
          <a:prstGeom prst="rect">
            <a:avLst/>
          </a:prstGeom>
        </p:spPr>
        <p:txBody>
          <a:bodyPr vert="horz" wrap="square" lIns="90170" tIns="46990" rIns="90170" bIns="46990" anchor="t" anchorCtr="false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8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8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true"/>
          </p:cNvSpPr>
          <p:nvPr>
            <p:ph type="body" sz="quarter" idx="15" hasCustomPrompt="true"/>
            <p:custDataLst>
              <p:tags r:id="rId9"/>
            </p:custDataLst>
          </p:nvPr>
        </p:nvSpPr>
        <p:spPr>
          <a:xfrm>
            <a:off x="6383655" y="4985042"/>
            <a:ext cx="1755775" cy="408940"/>
          </a:xfrm>
          <a:prstGeom prst="rect">
            <a:avLst/>
          </a:prstGeom>
        </p:spPr>
        <p:txBody>
          <a:bodyPr vert="horz" wrap="square" lIns="90170" tIns="46990" rIns="90170" bIns="46990" anchor="t" anchorCtr="false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8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8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标题 2"/>
          <p:cNvSpPr>
            <a:spLocks noGrp="true"/>
          </p:cNvSpPr>
          <p:nvPr>
            <p:ph type="ctrTitle" idx="14" hasCustomPrompt="true"/>
            <p:custDataLst>
              <p:tags r:id="rId10"/>
            </p:custDataLst>
          </p:nvPr>
        </p:nvSpPr>
        <p:spPr>
          <a:xfrm>
            <a:off x="6384000" y="2315410"/>
            <a:ext cx="4825365" cy="970915"/>
          </a:xfrm>
        </p:spPr>
        <p:txBody>
          <a:bodyPr vert="horz" wrap="square" lIns="90170" tIns="46990" rIns="90170" bIns="0" anchor="b" anchorCtr="fals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80604020202020204" pitchFamily="34" charset="0"/>
              <a:buNone/>
              <a:defRPr sz="54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true"/>
          </p:cNvSpPr>
          <p:nvPr>
            <p:ph type="subTitle" idx="13" hasCustomPrompt="true"/>
            <p:custDataLst>
              <p:tags r:id="rId11"/>
            </p:custDataLst>
          </p:nvPr>
        </p:nvSpPr>
        <p:spPr>
          <a:xfrm>
            <a:off x="6383655" y="3380740"/>
            <a:ext cx="4826000" cy="480060"/>
          </a:xfrm>
        </p:spPr>
        <p:txBody>
          <a:bodyPr vert="horz" wrap="square" lIns="90170" tIns="0" rIns="90170" bIns="46990" anchor="t" anchorCtr="fals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8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true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7" name="图片 6"/>
          <p:cNvPicPr/>
          <p:nvPr userDrawn="true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false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true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4064000" y="0"/>
            <a:ext cx="4064000" cy="1756317"/>
          </a:xfrm>
          <a:prstGeom prst="rect">
            <a:avLst/>
          </a:prstGeom>
        </p:spPr>
      </p:pic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true"/>
          </p:cNvSpPr>
          <p:nvPr>
            <p:ph type="ctrTitle" idx="13" hasCustomPrompt="true"/>
            <p:custDataLst>
              <p:tags r:id="rId8"/>
            </p:custDataLst>
          </p:nvPr>
        </p:nvSpPr>
        <p:spPr>
          <a:xfrm>
            <a:off x="3629977" y="2610167"/>
            <a:ext cx="4932045" cy="1637665"/>
          </a:xfrm>
        </p:spPr>
        <p:txBody>
          <a:bodyPr vert="horz" wrap="square" lIns="90170" tIns="46990" rIns="90170" bIns="46990" anchor="ctr" anchorCtr="false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Font typeface="Arial" panose="02080604020202020204" pitchFamily="34" charset="0"/>
              <a:buNone/>
              <a:defRPr sz="8000" b="0" spc="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true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8" name="图片 7"/>
          <p:cNvPicPr/>
          <p:nvPr userDrawn="true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true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0" name="图片 9"/>
          <p:cNvPicPr/>
          <p:nvPr userDrawn="true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false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 hasCustomPrompt="true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false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true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 rot="10800000" flipH="true">
            <a:off x="7498080" y="1532178"/>
            <a:ext cx="4389120" cy="3793645"/>
          </a:xfrm>
          <a:prstGeom prst="rect">
            <a:avLst/>
          </a:prstGeom>
        </p:spPr>
      </p:pic>
      <p:pic>
        <p:nvPicPr>
          <p:cNvPr id="6" name="图片 5"/>
          <p:cNvPicPr/>
          <p:nvPr userDrawn="true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6234393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true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8" name="图片 7"/>
          <p:cNvPicPr/>
          <p:nvPr userDrawn="true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true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7" name="图片 6"/>
          <p:cNvPicPr/>
          <p:nvPr userDrawn="true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竖排标题 1"/>
          <p:cNvSpPr>
            <a:spLocks noGrp="true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false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true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6" name="图片 5"/>
          <p:cNvPicPr/>
          <p:nvPr userDrawn="true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true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 flipH="true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true"/>
          </p:cNvSpPr>
          <p:nvPr>
            <p:ph type="body" idx="14" hasCustomPrompt="true"/>
            <p:custDataLst>
              <p:tags r:id="rId8"/>
            </p:custDataLst>
          </p:nvPr>
        </p:nvSpPr>
        <p:spPr>
          <a:xfrm>
            <a:off x="6609080" y="3608705"/>
            <a:ext cx="1921510" cy="483870"/>
          </a:xfrm>
        </p:spPr>
        <p:txBody>
          <a:bodyPr vert="horz" wrap="square" lIns="90170" tIns="46990" rIns="90170" bIns="46990" anchor="t" anchorCtr="false">
            <a:noAutofit/>
          </a:bodyPr>
          <a:lstStyle>
            <a:lvl1pPr marL="457200" marR="0" indent="-45720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80604020202020204" pitchFamily="34" charset="0"/>
              <a:buNone/>
              <a:defRPr sz="2400" b="0" spc="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8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2" name="标题 1"/>
          <p:cNvSpPr>
            <a:spLocks noGrp="true"/>
          </p:cNvSpPr>
          <p:nvPr>
            <p:ph type="title" idx="13" hasCustomPrompt="true"/>
            <p:custDataLst>
              <p:tags r:id="rId9"/>
            </p:custDataLst>
          </p:nvPr>
        </p:nvSpPr>
        <p:spPr>
          <a:xfrm>
            <a:off x="6609298" y="2301157"/>
            <a:ext cx="4572036" cy="1172210"/>
          </a:xfrm>
        </p:spPr>
        <p:txBody>
          <a:bodyPr vert="horz" wrap="square" lIns="90170" tIns="46990" rIns="90170" bIns="0" anchor="b" anchorCtr="fals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80604020202020204" pitchFamily="34" charset="0"/>
              <a:buNone/>
              <a:defRPr sz="66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true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6" name="图片 5"/>
          <p:cNvPicPr/>
          <p:nvPr userDrawn="true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true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true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8" name="图片 7"/>
          <p:cNvPicPr/>
          <p:nvPr userDrawn="true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true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true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false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true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true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true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8" name="图片 7"/>
          <p:cNvPicPr/>
          <p:nvPr userDrawn="true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true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true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true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8" name="图片 7"/>
          <p:cNvPicPr/>
          <p:nvPr userDrawn="true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false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true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true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true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6234393"/>
            <a:ext cx="720090" cy="623607"/>
          </a:xfrm>
          <a:prstGeom prst="rect">
            <a:avLst/>
          </a:prstGeom>
        </p:spPr>
      </p:pic>
      <p:pic>
        <p:nvPicPr>
          <p:cNvPr id="10" name="图片 9"/>
          <p:cNvPicPr/>
          <p:nvPr userDrawn="true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6234393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true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true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true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true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true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0571797" y="5454883"/>
            <a:ext cx="1620202" cy="1403117"/>
          </a:xfrm>
          <a:prstGeom prst="rect">
            <a:avLst/>
          </a:prstGeom>
        </p:spPr>
      </p:pic>
      <p:pic>
        <p:nvPicPr>
          <p:cNvPr id="8" name="图片 7"/>
          <p:cNvPicPr/>
          <p:nvPr userDrawn="true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5454883"/>
            <a:ext cx="1620202" cy="140311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 hasCustomPrompt="true"/>
          </p:nvPr>
        </p:nvSpPr>
        <p:spPr>
          <a:xfrm>
            <a:off x="646747" y="127000"/>
            <a:ext cx="4165200" cy="1600200"/>
          </a:xfrm>
        </p:spPr>
        <p:txBody>
          <a:bodyPr anchor="ctr" anchorCtr="false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true" noChangeAspect="true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39.xml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34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fals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true"/>
          <p:cNvSpPr/>
          <p:nvPr userDrawn="true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8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8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8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8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8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8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image" Target="../media/image7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4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4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image" Target="../media/image17.png"/><Relationship Id="rId7" Type="http://schemas.openxmlformats.org/officeDocument/2006/relationships/tags" Target="../tags/tag17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7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7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image" Target="../media/image18.jpeg"/><Relationship Id="rId7" Type="http://schemas.openxmlformats.org/officeDocument/2006/relationships/tags" Target="../tags/tag18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7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7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image" Target="../media/image19.png"/><Relationship Id="rId7" Type="http://schemas.openxmlformats.org/officeDocument/2006/relationships/tags" Target="../tags/tag18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8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8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image" Target="../media/image20.png"/><Relationship Id="rId7" Type="http://schemas.openxmlformats.org/officeDocument/2006/relationships/tags" Target="../tags/tag18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8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8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9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194.xml"/><Relationship Id="rId10" Type="http://schemas.openxmlformats.org/officeDocument/2006/relationships/image" Target="../media/image22.png"/><Relationship Id="rId1" Type="http://schemas.openxmlformats.org/officeDocument/2006/relationships/tags" Target="../tags/tag19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96.xml"/><Relationship Id="rId3" Type="http://schemas.openxmlformats.org/officeDocument/2006/relationships/image" Target="file:///C:\Users\1V994W2\PycharmProjects\PPT_Background_Generation/pic_temp/0_pic_quater_left_up.png" TargetMode="External"/><Relationship Id="rId21" Type="http://schemas.openxmlformats.org/officeDocument/2006/relationships/notesSlide" Target="../notesSlides/notesSlide8.xml"/><Relationship Id="rId20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19" Type="http://schemas.openxmlformats.org/officeDocument/2006/relationships/tags" Target="../tags/tag208.xml"/><Relationship Id="rId18" Type="http://schemas.openxmlformats.org/officeDocument/2006/relationships/image" Target="../media/image23.png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1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17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tags" Target="../tags/tag20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1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17.xml"/><Relationship Id="rId14" Type="http://schemas.openxmlformats.org/officeDocument/2006/relationships/tags" Target="../tags/tag227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tags" Target="../tags/tag21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2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22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3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2.xml"/><Relationship Id="rId1" Type="http://schemas.openxmlformats.org/officeDocument/2006/relationships/tags" Target="../tags/tag2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4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14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3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3.xml"/><Relationship Id="rId1" Type="http://schemas.openxmlformats.org/officeDocument/2006/relationships/tags" Target="../tags/tag23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image" Target="../media/image8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5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image" Target="../media/image9.jpeg"/><Relationship Id="rId7" Type="http://schemas.openxmlformats.org/officeDocument/2006/relationships/tags" Target="../tags/tag15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5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image" Target="../media/image10.png"/><Relationship Id="rId7" Type="http://schemas.openxmlformats.org/officeDocument/2006/relationships/tags" Target="../tags/tag15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5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5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image" Target="../media/image11.png"/><Relationship Id="rId7" Type="http://schemas.openxmlformats.org/officeDocument/2006/relationships/tags" Target="../tags/tag16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6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6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image" Target="../media/image12.jpeg"/><Relationship Id="rId7" Type="http://schemas.openxmlformats.org/officeDocument/2006/relationships/tags" Target="../tags/tag16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6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6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7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7.xml"/><Relationship Id="rId13" Type="http://schemas.openxmlformats.org/officeDocument/2006/relationships/tags" Target="../tags/tag173.xml"/><Relationship Id="rId12" Type="http://schemas.openxmlformats.org/officeDocument/2006/relationships/image" Target="../media/image16.jpeg"/><Relationship Id="rId11" Type="http://schemas.openxmlformats.org/officeDocument/2006/relationships/image" Target="../media/image15.png"/><Relationship Id="rId10" Type="http://schemas.openxmlformats.org/officeDocument/2006/relationships/image" Target="../media/image14.jpeg"/><Relationship Id="rId1" Type="http://schemas.openxmlformats.org/officeDocument/2006/relationships/tags" Target="../tags/tag1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4" name="图片 13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pic>
        <p:nvPicPr>
          <p:cNvPr id="5" name="图片 4" descr="封面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635"/>
            <a:ext cx="12187555" cy="6859270"/>
          </a:xfrm>
          <a:prstGeom prst="rect">
            <a:avLst/>
          </a:prstGeom>
        </p:spPr>
      </p:pic>
      <p:sp>
        <p:nvSpPr>
          <p:cNvPr id="6" name="文本框 5"/>
          <p:cNvSpPr txBox="true"/>
          <p:nvPr>
            <p:custDataLst>
              <p:tags r:id="rId8"/>
            </p:custDataLst>
          </p:nvPr>
        </p:nvSpPr>
        <p:spPr>
          <a:xfrm>
            <a:off x="633095" y="1247140"/>
            <a:ext cx="10925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l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</a:rPr>
              <a:t>2024</a:t>
            </a:r>
            <a:r>
              <a:rPr lang="zh-CN" altLang="en-US" sz="4400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l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</a:rPr>
              <a:t>年全国税收统计调查网上直</a:t>
            </a:r>
            <a:r>
              <a:rPr lang="zh-CN" altLang="en-US" sz="4400" dirty="0" smtClean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l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</a:rPr>
              <a:t>报</a:t>
            </a:r>
            <a:endParaRPr lang="en-US" altLang="zh-CN" sz="4400" dirty="0" smtClean="0">
              <a:ln w="19050">
                <a:solidFill>
                  <a:schemeClr val="accent1">
                    <a:lumMod val="75000"/>
                  </a:schemeClr>
                </a:solidFill>
              </a:ln>
              <a:solidFill>
                <a:schemeClr val="l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</a:endParaRPr>
          </a:p>
          <a:p>
            <a:pPr algn="dist"/>
            <a:r>
              <a:rPr lang="zh-CN" altLang="en-US" sz="4400" dirty="0" smtClean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l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</a:rPr>
              <a:t>操作</a:t>
            </a:r>
            <a:r>
              <a:rPr lang="zh-CN" altLang="en-US" sz="4400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l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</a:rPr>
              <a:t>指南</a:t>
            </a:r>
            <a:endParaRPr lang="zh-CN" altLang="en-US" sz="4400" dirty="0">
              <a:ln w="19050">
                <a:solidFill>
                  <a:schemeClr val="accent1">
                    <a:lumMod val="75000"/>
                  </a:schemeClr>
                </a:solidFill>
              </a:ln>
              <a:solidFill>
                <a:schemeClr val="l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9" name="图片 18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5" name="文本框 4"/>
          <p:cNvSpPr txBox="true"/>
          <p:nvPr>
            <p:custDataLst>
              <p:tags r:id="rId7"/>
            </p:custDataLst>
          </p:nvPr>
        </p:nvSpPr>
        <p:spPr>
          <a:xfrm>
            <a:off x="277495" y="5436235"/>
            <a:ext cx="116370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进入采集功能后，请首先填写信息表，然后依次填写调查问卷表、企业表、货物劳务服务表，避免出现逻辑关系错误。</a:t>
            </a:r>
            <a:endParaRPr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itle 6"/>
          <p:cNvSpPr txBox="true"/>
          <p:nvPr/>
        </p:nvSpPr>
        <p:spPr>
          <a:xfrm>
            <a:off x="720090" y="152400"/>
            <a:ext cx="2531110" cy="471170"/>
          </a:xfrm>
          <a:prstGeom prst="rect">
            <a:avLst/>
          </a:prstGeom>
        </p:spPr>
        <p:txBody>
          <a:bodyPr>
            <a:normAutofit fontScale="7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/>
            <a:r>
              <a:rPr lang="en-US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 </a:t>
            </a:r>
            <a:r>
              <a:rPr lang="zh-CN" altLang="en-US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依次填报表格</a:t>
            </a:r>
            <a:endParaRPr lang="zh-CN" altLang="en-US" sz="40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8"/>
          <a:srcRect b="5565"/>
          <a:stretch>
            <a:fillRect/>
          </a:stretch>
        </p:blipFill>
        <p:spPr>
          <a:xfrm>
            <a:off x="1022985" y="695960"/>
            <a:ext cx="10146030" cy="481711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6" name="图片 15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5" name="文本框 4"/>
          <p:cNvSpPr txBox="true"/>
          <p:nvPr>
            <p:custDataLst>
              <p:tags r:id="rId7"/>
            </p:custDataLst>
          </p:nvPr>
        </p:nvSpPr>
        <p:spPr>
          <a:xfrm>
            <a:off x="443230" y="5518785"/>
            <a:ext cx="11637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若填写中途需要退出，可点击右上角的</a:t>
            </a: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【暂存】</a:t>
            </a:r>
            <a:r>
              <a:rPr sz="2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按钮，保存数据在下次填写时带出。系统每隔一段时间</a:t>
            </a:r>
            <a:r>
              <a:rPr sz="2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也会</a:t>
            </a:r>
            <a:r>
              <a:rPr sz="2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自动暂存。</a:t>
            </a:r>
            <a:endParaRPr sz="2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itle 6"/>
          <p:cNvSpPr txBox="true"/>
          <p:nvPr/>
        </p:nvSpPr>
        <p:spPr>
          <a:xfrm>
            <a:off x="720090" y="152400"/>
            <a:ext cx="2531110" cy="471170"/>
          </a:xfrm>
          <a:prstGeom prst="rect">
            <a:avLst/>
          </a:prstGeom>
        </p:spPr>
        <p:txBody>
          <a:bodyPr>
            <a:normAutofit fontScale="7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/>
            <a:r>
              <a:rPr lang="en-US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 </a:t>
            </a:r>
            <a:r>
              <a:rPr lang="zh-CN" altLang="en-US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暂存</a:t>
            </a:r>
            <a:r>
              <a:rPr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数据</a:t>
            </a:r>
            <a:endParaRPr sz="40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  <a:sym typeface="+mn-ea"/>
            </a:endParaRPr>
          </a:p>
        </p:txBody>
      </p:sp>
      <p:pic>
        <p:nvPicPr>
          <p:cNvPr id="11" name="图片 10" descr="C:\Users\sj\Desktop\4.jpg4"/>
          <p:cNvPicPr>
            <a:picLocks noChangeAspect="true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43965" y="623570"/>
            <a:ext cx="9471660" cy="47669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813810" y="3392170"/>
            <a:ext cx="103632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83630" y="3371850"/>
            <a:ext cx="1416685" cy="134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9" name="图片 18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4" name="标题 1"/>
          <p:cNvSpPr>
            <a:spLocks noGrp="true"/>
          </p:cNvSpPr>
          <p:nvPr>
            <p:custDataLst>
              <p:tags r:id="rId7"/>
            </p:custDataLst>
          </p:nvPr>
        </p:nvSpPr>
        <p:spPr>
          <a:xfrm>
            <a:off x="139700" y="114935"/>
            <a:ext cx="3176270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三、审核数据</a:t>
            </a:r>
            <a:endParaRPr lang="zh-CN" altLang="en-US" sz="2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1653" y="627063"/>
            <a:ext cx="8570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审核及审核情况说明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1363980" y="725805"/>
            <a:ext cx="9310370" cy="4881245"/>
          </a:xfrm>
          <a:prstGeom prst="rect">
            <a:avLst/>
          </a:prstGeom>
        </p:spPr>
      </p:pic>
      <p:sp>
        <p:nvSpPr>
          <p:cNvPr id="7" name="文本框 6"/>
          <p:cNvSpPr txBox="true"/>
          <p:nvPr/>
        </p:nvSpPr>
        <p:spPr>
          <a:xfrm>
            <a:off x="521970" y="5779135"/>
            <a:ext cx="112141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填报完各表后，点击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【审核】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，审核通过的，进行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【提交申报】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，填报流程结束；审核不通过的，按照审核提示继续补充数据、修改数据或填写审核情况说明（因数据缺失的错误会显示在下方的校验问题中），再次点击审核，直到提示“审核通过”。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9" name="图片 18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4" name="标题 1"/>
          <p:cNvSpPr>
            <a:spLocks noGrp="true"/>
          </p:cNvSpPr>
          <p:nvPr>
            <p:custDataLst>
              <p:tags r:id="rId7"/>
            </p:custDataLst>
          </p:nvPr>
        </p:nvSpPr>
        <p:spPr>
          <a:xfrm>
            <a:off x="139700" y="114935"/>
            <a:ext cx="3176270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三、审核数据</a:t>
            </a:r>
            <a:endParaRPr lang="zh-CN" altLang="en-US" sz="2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1653" y="627063"/>
            <a:ext cx="8570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红色报错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1364615" y="746125"/>
            <a:ext cx="9310370" cy="4957445"/>
          </a:xfrm>
          <a:prstGeom prst="rect">
            <a:avLst/>
          </a:prstGeom>
        </p:spPr>
      </p:pic>
      <p:sp>
        <p:nvSpPr>
          <p:cNvPr id="5" name="文本框 4"/>
          <p:cNvSpPr txBox="true"/>
          <p:nvPr/>
        </p:nvSpPr>
        <p:spPr>
          <a:xfrm>
            <a:off x="421640" y="5822950"/>
            <a:ext cx="115023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点击审核情况说明右侧的审核公式，系统会自动跳转到错误的单元格，并用红色框进行标注以方便修改。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建议每修正一次，按此流程操作一遍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，方便定位对应的审核问题及数据；如填写数值无误，则在弹出的窗口中填写符合数值实际情况的审核说明。所有报表填写完后，必须</a:t>
            </a:r>
            <a:r>
              <a:rPr 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“审核通过”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方可进行提交。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6" name="图片 5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19" name="Title 1"/>
          <p:cNvSpPr txBox="true"/>
          <p:nvPr>
            <p:custDataLst>
              <p:tags r:id="rId7"/>
            </p:custDataLst>
          </p:nvPr>
        </p:nvSpPr>
        <p:spPr>
          <a:xfrm>
            <a:off x="810895" y="5015230"/>
            <a:ext cx="10806430" cy="1306830"/>
          </a:xfrm>
          <a:prstGeom prst="rect">
            <a:avLst/>
          </a:prstGeom>
        </p:spPr>
        <p:txBody>
          <a:bodyPr lIns="121298" tIns="60649" rIns="121298" bIns="60649">
            <a:noAutofit/>
          </a:bodyPr>
          <a:lstStyle/>
          <a:p>
            <a:pPr indent="457200" algn="l" defTabSz="1209675" fontAlgn="auto" hangingPunct="0">
              <a:lnSpc>
                <a:spcPct val="150000"/>
              </a:lnSpc>
            </a:pPr>
            <a:r>
              <a:rPr lang="zh-CN" altLang="en-US" sz="2400" kern="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审核通过后，点击</a:t>
            </a:r>
            <a:r>
              <a:rPr lang="zh-CN" altLang="en-US" sz="2400" kern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【提交申报】</a:t>
            </a:r>
            <a:r>
              <a:rPr lang="zh-CN" altLang="en-US" sz="2400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，</a:t>
            </a:r>
            <a:r>
              <a:rPr lang="zh-CN" altLang="en-US" sz="2400" kern="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提交成功后，完成本次税收统计调查。上报完毕后可在采集页面进行预览及数据导出。</a:t>
            </a:r>
            <a:endParaRPr lang="zh-CN" altLang="en-US" sz="2400" kern="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5" name="标题 1"/>
          <p:cNvSpPr>
            <a:spLocks noGrp="true"/>
          </p:cNvSpPr>
          <p:nvPr>
            <p:custDataLst>
              <p:tags r:id="rId8"/>
            </p:custDataLst>
          </p:nvPr>
        </p:nvSpPr>
        <p:spPr>
          <a:xfrm>
            <a:off x="168275" y="114935"/>
            <a:ext cx="3176270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四、上报数据</a:t>
            </a:r>
            <a:endParaRPr lang="zh-CN" altLang="en-US" sz="2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653" y="627063"/>
            <a:ext cx="8570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提交成功"/>
          <p:cNvPicPr>
            <a:picLocks noChangeAspect="true"/>
          </p:cNvPicPr>
          <p:nvPr/>
        </p:nvPicPr>
        <p:blipFill>
          <a:blip r:embed="rId9"/>
          <a:srcRect l="20676" t="5826" r="20849" b="55807"/>
          <a:stretch>
            <a:fillRect/>
          </a:stretch>
        </p:blipFill>
        <p:spPr>
          <a:xfrm>
            <a:off x="2841625" y="786130"/>
            <a:ext cx="5374640" cy="19570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true"/>
          </p:cNvPicPr>
          <p:nvPr/>
        </p:nvPicPr>
        <p:blipFill>
          <a:blip r:embed="rId10"/>
          <a:srcRect l="20785" t="7332" r="10771" b="54874"/>
          <a:stretch>
            <a:fillRect/>
          </a:stretch>
        </p:blipFill>
        <p:spPr>
          <a:xfrm>
            <a:off x="2259330" y="2843530"/>
            <a:ext cx="6944360" cy="192786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"/>
    </mc:Choice>
    <mc:Fallback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6" name="图片 5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5" name="Title 6"/>
          <p:cNvSpPr txBox="true"/>
          <p:nvPr>
            <p:custDataLst>
              <p:tags r:id="rId7"/>
            </p:custDataLst>
          </p:nvPr>
        </p:nvSpPr>
        <p:spPr>
          <a:xfrm>
            <a:off x="720090" y="980440"/>
            <a:ext cx="10120974" cy="66738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/>
            <a:r>
              <a:rPr sz="7200" b="1" dirty="0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1.货币金额计量单位为</a:t>
            </a:r>
            <a:r>
              <a:rPr sz="9600" b="1" dirty="0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96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千元</a:t>
            </a:r>
            <a:r>
              <a:rPr sz="9600" b="1" dirty="0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sz="7200" b="1" dirty="0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，填报时务必准确转换计量单位。</a:t>
            </a:r>
            <a:endParaRPr sz="7200" b="1" dirty="0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algn="l"/>
            <a:r>
              <a:rPr sz="7200" b="1" dirty="0" err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油、气等消费量指标单位分别是吨、千克、万标立方米</a:t>
            </a:r>
            <a:r>
              <a:rPr lang="zh-CN" sz="7200" b="1" dirty="0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sz="7200" b="1" dirty="0" err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特别提醒，电力消费量指标是万千瓦时</a:t>
            </a:r>
            <a:r>
              <a:rPr sz="7200" b="1" dirty="0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7200" b="1" dirty="0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3" name="Straight Connector 7"/>
          <p:cNvSpPr/>
          <p:nvPr>
            <p:custDataLst>
              <p:tags r:id="rId8"/>
            </p:custDataLst>
          </p:nvPr>
        </p:nvSpPr>
        <p:spPr bwMode="auto">
          <a:xfrm rot="19847212">
            <a:off x="7120791" y="423824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Straight Connector 8"/>
          <p:cNvSpPr/>
          <p:nvPr>
            <p:custDataLst>
              <p:tags r:id="rId9"/>
            </p:custDataLst>
          </p:nvPr>
        </p:nvSpPr>
        <p:spPr bwMode="auto">
          <a:xfrm rot="19847212">
            <a:off x="7247791" y="436524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Freeform: Shape 3"/>
          <p:cNvSpPr/>
          <p:nvPr>
            <p:custDataLst>
              <p:tags r:id="rId10"/>
            </p:custDataLst>
          </p:nvPr>
        </p:nvSpPr>
        <p:spPr bwMode="auto">
          <a:xfrm rot="19847212">
            <a:off x="1492250" y="3726180"/>
            <a:ext cx="1487170" cy="1602740"/>
          </a:xfrm>
          <a:custGeom>
            <a:avLst/>
            <a:gdLst>
              <a:gd name="T0" fmla="*/ 240 w 260"/>
              <a:gd name="T1" fmla="*/ 258 h 258"/>
              <a:gd name="T2" fmla="*/ 153 w 260"/>
              <a:gd name="T3" fmla="*/ 215 h 258"/>
              <a:gd name="T4" fmla="*/ 3 w 260"/>
              <a:gd name="T5" fmla="*/ 33 h 258"/>
              <a:gd name="T6" fmla="*/ 5 w 260"/>
              <a:gd name="T7" fmla="*/ 6 h 258"/>
              <a:gd name="T8" fmla="*/ 20 w 260"/>
              <a:gd name="T9" fmla="*/ 0 h 258"/>
              <a:gd name="T10" fmla="*/ 107 w 260"/>
              <a:gd name="T11" fmla="*/ 43 h 258"/>
              <a:gd name="T12" fmla="*/ 256 w 260"/>
              <a:gd name="T13" fmla="*/ 225 h 258"/>
              <a:gd name="T14" fmla="*/ 255 w 260"/>
              <a:gd name="T15" fmla="*/ 252 h 258"/>
              <a:gd name="T16" fmla="*/ 240 w 260"/>
              <a:gd name="T17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8">
                <a:moveTo>
                  <a:pt x="240" y="258"/>
                </a:moveTo>
                <a:cubicBezTo>
                  <a:pt x="221" y="258"/>
                  <a:pt x="189" y="242"/>
                  <a:pt x="153" y="215"/>
                </a:cubicBezTo>
                <a:cubicBezTo>
                  <a:pt x="84" y="161"/>
                  <a:pt x="16" y="80"/>
                  <a:pt x="3" y="33"/>
                </a:cubicBezTo>
                <a:cubicBezTo>
                  <a:pt x="0" y="20"/>
                  <a:pt x="0" y="11"/>
                  <a:pt x="5" y="6"/>
                </a:cubicBezTo>
                <a:cubicBezTo>
                  <a:pt x="8" y="2"/>
                  <a:pt x="13" y="0"/>
                  <a:pt x="20" y="0"/>
                </a:cubicBezTo>
                <a:cubicBezTo>
                  <a:pt x="39" y="0"/>
                  <a:pt x="70" y="15"/>
                  <a:pt x="107" y="43"/>
                </a:cubicBezTo>
                <a:cubicBezTo>
                  <a:pt x="176" y="96"/>
                  <a:pt x="243" y="178"/>
                  <a:pt x="256" y="225"/>
                </a:cubicBezTo>
                <a:cubicBezTo>
                  <a:pt x="260" y="237"/>
                  <a:pt x="259" y="246"/>
                  <a:pt x="255" y="252"/>
                </a:cubicBezTo>
                <a:cubicBezTo>
                  <a:pt x="252" y="256"/>
                  <a:pt x="247" y="258"/>
                  <a:pt x="240" y="25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" name="Freeform: Shape 4"/>
          <p:cNvSpPr/>
          <p:nvPr>
            <p:custDataLst>
              <p:tags r:id="rId11"/>
            </p:custDataLst>
          </p:nvPr>
        </p:nvSpPr>
        <p:spPr bwMode="auto">
          <a:xfrm rot="19847212">
            <a:off x="1818005" y="3042285"/>
            <a:ext cx="1805305" cy="1951355"/>
          </a:xfrm>
          <a:custGeom>
            <a:avLst/>
            <a:gdLst>
              <a:gd name="T0" fmla="*/ 292 w 316"/>
              <a:gd name="T1" fmla="*/ 314 h 314"/>
              <a:gd name="T2" fmla="*/ 186 w 316"/>
              <a:gd name="T3" fmla="*/ 262 h 314"/>
              <a:gd name="T4" fmla="*/ 4 w 316"/>
              <a:gd name="T5" fmla="*/ 40 h 314"/>
              <a:gd name="T6" fmla="*/ 6 w 316"/>
              <a:gd name="T7" fmla="*/ 7 h 314"/>
              <a:gd name="T8" fmla="*/ 24 w 316"/>
              <a:gd name="T9" fmla="*/ 0 h 314"/>
              <a:gd name="T10" fmla="*/ 130 w 316"/>
              <a:gd name="T11" fmla="*/ 53 h 314"/>
              <a:gd name="T12" fmla="*/ 312 w 316"/>
              <a:gd name="T13" fmla="*/ 274 h 314"/>
              <a:gd name="T14" fmla="*/ 311 w 316"/>
              <a:gd name="T15" fmla="*/ 307 h 314"/>
              <a:gd name="T16" fmla="*/ 292 w 316"/>
              <a:gd name="T17" fmla="*/ 31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6" h="314">
                <a:moveTo>
                  <a:pt x="292" y="314"/>
                </a:moveTo>
                <a:cubicBezTo>
                  <a:pt x="269" y="314"/>
                  <a:pt x="230" y="295"/>
                  <a:pt x="186" y="262"/>
                </a:cubicBezTo>
                <a:cubicBezTo>
                  <a:pt x="102" y="197"/>
                  <a:pt x="20" y="98"/>
                  <a:pt x="4" y="40"/>
                </a:cubicBezTo>
                <a:cubicBezTo>
                  <a:pt x="0" y="25"/>
                  <a:pt x="0" y="14"/>
                  <a:pt x="6" y="7"/>
                </a:cubicBezTo>
                <a:cubicBezTo>
                  <a:pt x="9" y="2"/>
                  <a:pt x="16" y="0"/>
                  <a:pt x="24" y="0"/>
                </a:cubicBezTo>
                <a:cubicBezTo>
                  <a:pt x="47" y="0"/>
                  <a:pt x="86" y="19"/>
                  <a:pt x="130" y="53"/>
                </a:cubicBezTo>
                <a:cubicBezTo>
                  <a:pt x="214" y="117"/>
                  <a:pt x="296" y="217"/>
                  <a:pt x="312" y="274"/>
                </a:cubicBezTo>
                <a:cubicBezTo>
                  <a:pt x="316" y="289"/>
                  <a:pt x="316" y="300"/>
                  <a:pt x="311" y="307"/>
                </a:cubicBezTo>
                <a:cubicBezTo>
                  <a:pt x="307" y="312"/>
                  <a:pt x="300" y="314"/>
                  <a:pt x="292" y="3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" name="Freeform: Shape 5"/>
          <p:cNvSpPr/>
          <p:nvPr>
            <p:custDataLst>
              <p:tags r:id="rId12"/>
            </p:custDataLst>
          </p:nvPr>
        </p:nvSpPr>
        <p:spPr bwMode="auto">
          <a:xfrm rot="19847212">
            <a:off x="1707515" y="2400935"/>
            <a:ext cx="1638935" cy="1772920"/>
          </a:xfrm>
          <a:custGeom>
            <a:avLst/>
            <a:gdLst>
              <a:gd name="T0" fmla="*/ 265 w 287"/>
              <a:gd name="T1" fmla="*/ 285 h 285"/>
              <a:gd name="T2" fmla="*/ 169 w 287"/>
              <a:gd name="T3" fmla="*/ 237 h 285"/>
              <a:gd name="T4" fmla="*/ 4 w 287"/>
              <a:gd name="T5" fmla="*/ 36 h 285"/>
              <a:gd name="T6" fmla="*/ 5 w 287"/>
              <a:gd name="T7" fmla="*/ 6 h 285"/>
              <a:gd name="T8" fmla="*/ 22 w 287"/>
              <a:gd name="T9" fmla="*/ 0 h 285"/>
              <a:gd name="T10" fmla="*/ 118 w 287"/>
              <a:gd name="T11" fmla="*/ 47 h 285"/>
              <a:gd name="T12" fmla="*/ 283 w 287"/>
              <a:gd name="T13" fmla="*/ 248 h 285"/>
              <a:gd name="T14" fmla="*/ 282 w 287"/>
              <a:gd name="T15" fmla="*/ 278 h 285"/>
              <a:gd name="T16" fmla="*/ 265 w 287"/>
              <a:gd name="T17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7" h="285">
                <a:moveTo>
                  <a:pt x="265" y="285"/>
                </a:moveTo>
                <a:cubicBezTo>
                  <a:pt x="244" y="285"/>
                  <a:pt x="209" y="267"/>
                  <a:pt x="169" y="237"/>
                </a:cubicBezTo>
                <a:cubicBezTo>
                  <a:pt x="92" y="178"/>
                  <a:pt x="18" y="88"/>
                  <a:pt x="4" y="36"/>
                </a:cubicBezTo>
                <a:cubicBezTo>
                  <a:pt x="0" y="22"/>
                  <a:pt x="0" y="13"/>
                  <a:pt x="5" y="6"/>
                </a:cubicBezTo>
                <a:cubicBezTo>
                  <a:pt x="8" y="2"/>
                  <a:pt x="14" y="0"/>
                  <a:pt x="22" y="0"/>
                </a:cubicBezTo>
                <a:cubicBezTo>
                  <a:pt x="43" y="0"/>
                  <a:pt x="78" y="17"/>
                  <a:pt x="118" y="47"/>
                </a:cubicBezTo>
                <a:cubicBezTo>
                  <a:pt x="194" y="106"/>
                  <a:pt x="269" y="196"/>
                  <a:pt x="283" y="248"/>
                </a:cubicBezTo>
                <a:cubicBezTo>
                  <a:pt x="287" y="262"/>
                  <a:pt x="286" y="272"/>
                  <a:pt x="282" y="278"/>
                </a:cubicBezTo>
                <a:cubicBezTo>
                  <a:pt x="278" y="283"/>
                  <a:pt x="273" y="285"/>
                  <a:pt x="265" y="2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" name="Freeform: Shape 6"/>
          <p:cNvSpPr/>
          <p:nvPr>
            <p:custDataLst>
              <p:tags r:id="rId13"/>
            </p:custDataLst>
          </p:nvPr>
        </p:nvSpPr>
        <p:spPr bwMode="auto">
          <a:xfrm rot="19847212">
            <a:off x="1517650" y="3829050"/>
            <a:ext cx="1400175" cy="1529715"/>
          </a:xfrm>
          <a:custGeom>
            <a:avLst/>
            <a:gdLst>
              <a:gd name="T0" fmla="*/ 245 w 245"/>
              <a:gd name="T1" fmla="*/ 243 h 246"/>
              <a:gd name="T2" fmla="*/ 154 w 245"/>
              <a:gd name="T3" fmla="*/ 200 h 246"/>
              <a:gd name="T4" fmla="*/ 3 w 245"/>
              <a:gd name="T5" fmla="*/ 0 h 246"/>
              <a:gd name="T6" fmla="*/ 3 w 245"/>
              <a:gd name="T7" fmla="*/ 0 h 246"/>
              <a:gd name="T8" fmla="*/ 1 w 245"/>
              <a:gd name="T9" fmla="*/ 21 h 246"/>
              <a:gd name="T10" fmla="*/ 1 w 245"/>
              <a:gd name="T11" fmla="*/ 23 h 246"/>
              <a:gd name="T12" fmla="*/ 1 w 245"/>
              <a:gd name="T13" fmla="*/ 31 h 246"/>
              <a:gd name="T14" fmla="*/ 1 w 245"/>
              <a:gd name="T15" fmla="*/ 43 h 246"/>
              <a:gd name="T16" fmla="*/ 2 w 245"/>
              <a:gd name="T17" fmla="*/ 53 h 246"/>
              <a:gd name="T18" fmla="*/ 6 w 245"/>
              <a:gd name="T19" fmla="*/ 79 h 246"/>
              <a:gd name="T20" fmla="*/ 7 w 245"/>
              <a:gd name="T21" fmla="*/ 84 h 246"/>
              <a:gd name="T22" fmla="*/ 8 w 245"/>
              <a:gd name="T23" fmla="*/ 86 h 246"/>
              <a:gd name="T24" fmla="*/ 10 w 245"/>
              <a:gd name="T25" fmla="*/ 93 h 246"/>
              <a:gd name="T26" fmla="*/ 11 w 245"/>
              <a:gd name="T27" fmla="*/ 97 h 246"/>
              <a:gd name="T28" fmla="*/ 12 w 245"/>
              <a:gd name="T29" fmla="*/ 101 h 246"/>
              <a:gd name="T30" fmla="*/ 12 w 245"/>
              <a:gd name="T31" fmla="*/ 102 h 246"/>
              <a:gd name="T32" fmla="*/ 15 w 245"/>
              <a:gd name="T33" fmla="*/ 110 h 246"/>
              <a:gd name="T34" fmla="*/ 24 w 245"/>
              <a:gd name="T35" fmla="*/ 129 h 246"/>
              <a:gd name="T36" fmla="*/ 26 w 245"/>
              <a:gd name="T37" fmla="*/ 132 h 246"/>
              <a:gd name="T38" fmla="*/ 30 w 245"/>
              <a:gd name="T39" fmla="*/ 139 h 246"/>
              <a:gd name="T40" fmla="*/ 32 w 245"/>
              <a:gd name="T41" fmla="*/ 143 h 246"/>
              <a:gd name="T42" fmla="*/ 34 w 245"/>
              <a:gd name="T43" fmla="*/ 147 h 246"/>
              <a:gd name="T44" fmla="*/ 36 w 245"/>
              <a:gd name="T45" fmla="*/ 150 h 246"/>
              <a:gd name="T46" fmla="*/ 42 w 245"/>
              <a:gd name="T47" fmla="*/ 158 h 246"/>
              <a:gd name="T48" fmla="*/ 54 w 245"/>
              <a:gd name="T49" fmla="*/ 173 h 246"/>
              <a:gd name="T50" fmla="*/ 56 w 245"/>
              <a:gd name="T51" fmla="*/ 176 h 246"/>
              <a:gd name="T52" fmla="*/ 63 w 245"/>
              <a:gd name="T53" fmla="*/ 183 h 246"/>
              <a:gd name="T54" fmla="*/ 67 w 245"/>
              <a:gd name="T55" fmla="*/ 186 h 246"/>
              <a:gd name="T56" fmla="*/ 80 w 245"/>
              <a:gd name="T57" fmla="*/ 198 h 246"/>
              <a:gd name="T58" fmla="*/ 85 w 245"/>
              <a:gd name="T59" fmla="*/ 202 h 246"/>
              <a:gd name="T60" fmla="*/ 90 w 245"/>
              <a:gd name="T61" fmla="*/ 206 h 246"/>
              <a:gd name="T62" fmla="*/ 98 w 245"/>
              <a:gd name="T63" fmla="*/ 211 h 246"/>
              <a:gd name="T64" fmla="*/ 109 w 245"/>
              <a:gd name="T65" fmla="*/ 218 h 246"/>
              <a:gd name="T66" fmla="*/ 112 w 245"/>
              <a:gd name="T67" fmla="*/ 219 h 246"/>
              <a:gd name="T68" fmla="*/ 116 w 245"/>
              <a:gd name="T69" fmla="*/ 221 h 246"/>
              <a:gd name="T70" fmla="*/ 120 w 245"/>
              <a:gd name="T71" fmla="*/ 223 h 246"/>
              <a:gd name="T72" fmla="*/ 123 w 245"/>
              <a:gd name="T73" fmla="*/ 225 h 246"/>
              <a:gd name="T74" fmla="*/ 137 w 245"/>
              <a:gd name="T75" fmla="*/ 231 h 246"/>
              <a:gd name="T76" fmla="*/ 149 w 245"/>
              <a:gd name="T77" fmla="*/ 235 h 246"/>
              <a:gd name="T78" fmla="*/ 163 w 245"/>
              <a:gd name="T79" fmla="*/ 239 h 246"/>
              <a:gd name="T80" fmla="*/ 166 w 245"/>
              <a:gd name="T81" fmla="*/ 240 h 246"/>
              <a:gd name="T82" fmla="*/ 172 w 245"/>
              <a:gd name="T83" fmla="*/ 241 h 246"/>
              <a:gd name="T84" fmla="*/ 182 w 245"/>
              <a:gd name="T85" fmla="*/ 243 h 246"/>
              <a:gd name="T86" fmla="*/ 190 w 245"/>
              <a:gd name="T87" fmla="*/ 244 h 246"/>
              <a:gd name="T88" fmla="*/ 197 w 245"/>
              <a:gd name="T89" fmla="*/ 245 h 246"/>
              <a:gd name="T90" fmla="*/ 203 w 245"/>
              <a:gd name="T91" fmla="*/ 245 h 246"/>
              <a:gd name="T92" fmla="*/ 222 w 245"/>
              <a:gd name="T93" fmla="*/ 245 h 246"/>
              <a:gd name="T94" fmla="*/ 239 w 245"/>
              <a:gd name="T95" fmla="*/ 24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5" h="246">
                <a:moveTo>
                  <a:pt x="245" y="243"/>
                </a:moveTo>
                <a:cubicBezTo>
                  <a:pt x="245" y="243"/>
                  <a:pt x="245" y="243"/>
                  <a:pt x="245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27" y="246"/>
                  <a:pt x="195" y="231"/>
                  <a:pt x="154" y="200"/>
                </a:cubicBezTo>
                <a:cubicBezTo>
                  <a:pt x="85" y="147"/>
                  <a:pt x="18" y="66"/>
                  <a:pt x="5" y="18"/>
                </a:cubicBezTo>
                <a:cubicBezTo>
                  <a:pt x="3" y="11"/>
                  <a:pt x="2" y="5"/>
                  <a:pt x="3" y="0"/>
                </a:cubicBezTo>
                <a:cubicBezTo>
                  <a:pt x="2" y="5"/>
                  <a:pt x="2" y="11"/>
                  <a:pt x="1" y="16"/>
                </a:cubicBezTo>
                <a:cubicBezTo>
                  <a:pt x="2" y="11"/>
                  <a:pt x="2" y="5"/>
                  <a:pt x="3" y="0"/>
                </a:cubicBezTo>
                <a:cubicBezTo>
                  <a:pt x="2" y="7"/>
                  <a:pt x="1" y="14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2"/>
                </a:cubicBezTo>
                <a:cubicBezTo>
                  <a:pt x="1" y="22"/>
                  <a:pt x="1" y="22"/>
                  <a:pt x="1" y="23"/>
                </a:cubicBezTo>
                <a:cubicBezTo>
                  <a:pt x="1" y="24"/>
                  <a:pt x="1" y="25"/>
                  <a:pt x="1" y="26"/>
                </a:cubicBezTo>
                <a:cubicBezTo>
                  <a:pt x="1" y="28"/>
                  <a:pt x="1" y="29"/>
                  <a:pt x="1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0" y="36"/>
                  <a:pt x="1" y="39"/>
                  <a:pt x="1" y="43"/>
                </a:cubicBezTo>
                <a:cubicBezTo>
                  <a:pt x="1" y="44"/>
                  <a:pt x="1" y="44"/>
                  <a:pt x="1" y="45"/>
                </a:cubicBezTo>
                <a:cubicBezTo>
                  <a:pt x="1" y="47"/>
                  <a:pt x="1" y="50"/>
                  <a:pt x="2" y="53"/>
                </a:cubicBezTo>
                <a:cubicBezTo>
                  <a:pt x="2" y="53"/>
                  <a:pt x="2" y="53"/>
                  <a:pt x="2" y="54"/>
                </a:cubicBezTo>
                <a:cubicBezTo>
                  <a:pt x="2" y="55"/>
                  <a:pt x="3" y="65"/>
                  <a:pt x="6" y="79"/>
                </a:cubicBezTo>
                <a:cubicBezTo>
                  <a:pt x="6" y="79"/>
                  <a:pt x="6" y="80"/>
                  <a:pt x="6" y="80"/>
                </a:cubicBezTo>
                <a:cubicBezTo>
                  <a:pt x="6" y="81"/>
                  <a:pt x="7" y="82"/>
                  <a:pt x="7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7" y="85"/>
                  <a:pt x="8" y="86"/>
                  <a:pt x="8" y="86"/>
                </a:cubicBezTo>
                <a:cubicBezTo>
                  <a:pt x="8" y="87"/>
                  <a:pt x="8" y="88"/>
                  <a:pt x="8" y="88"/>
                </a:cubicBezTo>
                <a:cubicBezTo>
                  <a:pt x="8" y="89"/>
                  <a:pt x="9" y="90"/>
                  <a:pt x="10" y="93"/>
                </a:cubicBezTo>
                <a:cubicBezTo>
                  <a:pt x="10" y="94"/>
                  <a:pt x="10" y="94"/>
                  <a:pt x="10" y="95"/>
                </a:cubicBezTo>
                <a:cubicBezTo>
                  <a:pt x="10" y="95"/>
                  <a:pt x="10" y="96"/>
                  <a:pt x="11" y="97"/>
                </a:cubicBezTo>
                <a:cubicBezTo>
                  <a:pt x="11" y="97"/>
                  <a:pt x="11" y="97"/>
                  <a:pt x="11" y="98"/>
                </a:cubicBezTo>
                <a:cubicBezTo>
                  <a:pt x="11" y="99"/>
                  <a:pt x="12" y="100"/>
                  <a:pt x="12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3" y="104"/>
                  <a:pt x="14" y="106"/>
                  <a:pt x="15" y="109"/>
                </a:cubicBezTo>
                <a:cubicBezTo>
                  <a:pt x="15" y="109"/>
                  <a:pt x="15" y="110"/>
                  <a:pt x="15" y="110"/>
                </a:cubicBezTo>
                <a:cubicBezTo>
                  <a:pt x="15" y="110"/>
                  <a:pt x="16" y="110"/>
                  <a:pt x="16" y="110"/>
                </a:cubicBezTo>
                <a:cubicBezTo>
                  <a:pt x="18" y="117"/>
                  <a:pt x="20" y="120"/>
                  <a:pt x="24" y="129"/>
                </a:cubicBezTo>
                <a:cubicBezTo>
                  <a:pt x="24" y="129"/>
                  <a:pt x="24" y="130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7" y="134"/>
                  <a:pt x="28" y="137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40"/>
                  <a:pt x="30" y="140"/>
                </a:cubicBezTo>
                <a:cubicBezTo>
                  <a:pt x="31" y="141"/>
                  <a:pt x="31" y="142"/>
                  <a:pt x="32" y="143"/>
                </a:cubicBezTo>
                <a:cubicBezTo>
                  <a:pt x="33" y="144"/>
                  <a:pt x="33" y="145"/>
                  <a:pt x="34" y="147"/>
                </a:cubicBezTo>
                <a:cubicBezTo>
                  <a:pt x="34" y="147"/>
                  <a:pt x="34" y="147"/>
                  <a:pt x="34" y="147"/>
                </a:cubicBezTo>
                <a:cubicBezTo>
                  <a:pt x="35" y="148"/>
                  <a:pt x="35" y="148"/>
                  <a:pt x="36" y="149"/>
                </a:cubicBezTo>
                <a:cubicBezTo>
                  <a:pt x="36" y="149"/>
                  <a:pt x="36" y="149"/>
                  <a:pt x="36" y="150"/>
                </a:cubicBezTo>
                <a:cubicBezTo>
                  <a:pt x="36" y="150"/>
                  <a:pt x="36" y="150"/>
                  <a:pt x="37" y="150"/>
                </a:cubicBezTo>
                <a:cubicBezTo>
                  <a:pt x="38" y="153"/>
                  <a:pt x="40" y="155"/>
                  <a:pt x="42" y="158"/>
                </a:cubicBezTo>
                <a:cubicBezTo>
                  <a:pt x="42" y="158"/>
                  <a:pt x="42" y="159"/>
                  <a:pt x="43" y="159"/>
                </a:cubicBezTo>
                <a:cubicBezTo>
                  <a:pt x="45" y="163"/>
                  <a:pt x="49" y="168"/>
                  <a:pt x="54" y="173"/>
                </a:cubicBezTo>
                <a:cubicBezTo>
                  <a:pt x="55" y="174"/>
                  <a:pt x="55" y="175"/>
                  <a:pt x="56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8" y="178"/>
                  <a:pt x="60" y="180"/>
                  <a:pt x="62" y="182"/>
                </a:cubicBezTo>
                <a:cubicBezTo>
                  <a:pt x="62" y="182"/>
                  <a:pt x="63" y="182"/>
                  <a:pt x="63" y="183"/>
                </a:cubicBezTo>
                <a:cubicBezTo>
                  <a:pt x="64" y="184"/>
                  <a:pt x="65" y="185"/>
                  <a:pt x="66" y="185"/>
                </a:cubicBezTo>
                <a:cubicBezTo>
                  <a:pt x="66" y="186"/>
                  <a:pt x="67" y="186"/>
                  <a:pt x="67" y="186"/>
                </a:cubicBezTo>
                <a:cubicBezTo>
                  <a:pt x="67" y="187"/>
                  <a:pt x="68" y="188"/>
                  <a:pt x="69" y="188"/>
                </a:cubicBezTo>
                <a:cubicBezTo>
                  <a:pt x="73" y="192"/>
                  <a:pt x="76" y="195"/>
                  <a:pt x="80" y="198"/>
                </a:cubicBezTo>
                <a:cubicBezTo>
                  <a:pt x="80" y="198"/>
                  <a:pt x="80" y="198"/>
                  <a:pt x="81" y="199"/>
                </a:cubicBezTo>
                <a:cubicBezTo>
                  <a:pt x="82" y="200"/>
                  <a:pt x="83" y="201"/>
                  <a:pt x="85" y="202"/>
                </a:cubicBezTo>
                <a:cubicBezTo>
                  <a:pt x="85" y="202"/>
                  <a:pt x="85" y="202"/>
                  <a:pt x="86" y="202"/>
                </a:cubicBezTo>
                <a:cubicBezTo>
                  <a:pt x="87" y="204"/>
                  <a:pt x="89" y="205"/>
                  <a:pt x="90" y="206"/>
                </a:cubicBezTo>
                <a:cubicBezTo>
                  <a:pt x="90" y="206"/>
                  <a:pt x="90" y="206"/>
                  <a:pt x="90" y="206"/>
                </a:cubicBezTo>
                <a:cubicBezTo>
                  <a:pt x="94" y="208"/>
                  <a:pt x="97" y="210"/>
                  <a:pt x="98" y="211"/>
                </a:cubicBezTo>
                <a:cubicBezTo>
                  <a:pt x="102" y="213"/>
                  <a:pt x="105" y="215"/>
                  <a:pt x="108" y="217"/>
                </a:cubicBezTo>
                <a:cubicBezTo>
                  <a:pt x="108" y="217"/>
                  <a:pt x="108" y="217"/>
                  <a:pt x="109" y="218"/>
                </a:cubicBezTo>
                <a:cubicBezTo>
                  <a:pt x="110" y="218"/>
                  <a:pt x="110" y="218"/>
                  <a:pt x="111" y="219"/>
                </a:cubicBezTo>
                <a:cubicBezTo>
                  <a:pt x="112" y="219"/>
                  <a:pt x="112" y="219"/>
                  <a:pt x="112" y="219"/>
                </a:cubicBezTo>
                <a:cubicBezTo>
                  <a:pt x="113" y="220"/>
                  <a:pt x="114" y="221"/>
                  <a:pt x="115" y="221"/>
                </a:cubicBezTo>
                <a:cubicBezTo>
                  <a:pt x="116" y="221"/>
                  <a:pt x="116" y="221"/>
                  <a:pt x="116" y="221"/>
                </a:cubicBezTo>
                <a:cubicBezTo>
                  <a:pt x="117" y="222"/>
                  <a:pt x="118" y="222"/>
                  <a:pt x="119" y="223"/>
                </a:cubicBezTo>
                <a:cubicBezTo>
                  <a:pt x="119" y="223"/>
                  <a:pt x="119" y="223"/>
                  <a:pt x="120" y="223"/>
                </a:cubicBezTo>
                <a:cubicBezTo>
                  <a:pt x="120" y="224"/>
                  <a:pt x="121" y="224"/>
                  <a:pt x="122" y="224"/>
                </a:cubicBezTo>
                <a:cubicBezTo>
                  <a:pt x="122" y="225"/>
                  <a:pt x="123" y="225"/>
                  <a:pt x="123" y="225"/>
                </a:cubicBezTo>
                <a:cubicBezTo>
                  <a:pt x="124" y="225"/>
                  <a:pt x="124" y="226"/>
                  <a:pt x="125" y="226"/>
                </a:cubicBezTo>
                <a:cubicBezTo>
                  <a:pt x="129" y="228"/>
                  <a:pt x="134" y="230"/>
                  <a:pt x="137" y="231"/>
                </a:cubicBezTo>
                <a:cubicBezTo>
                  <a:pt x="140" y="232"/>
                  <a:pt x="145" y="234"/>
                  <a:pt x="148" y="235"/>
                </a:cubicBezTo>
                <a:cubicBezTo>
                  <a:pt x="148" y="235"/>
                  <a:pt x="149" y="235"/>
                  <a:pt x="149" y="235"/>
                </a:cubicBezTo>
                <a:cubicBezTo>
                  <a:pt x="153" y="236"/>
                  <a:pt x="156" y="237"/>
                  <a:pt x="161" y="239"/>
                </a:cubicBezTo>
                <a:cubicBezTo>
                  <a:pt x="162" y="239"/>
                  <a:pt x="162" y="239"/>
                  <a:pt x="163" y="239"/>
                </a:cubicBezTo>
                <a:cubicBezTo>
                  <a:pt x="163" y="239"/>
                  <a:pt x="163" y="239"/>
                  <a:pt x="164" y="239"/>
                </a:cubicBezTo>
                <a:cubicBezTo>
                  <a:pt x="164" y="239"/>
                  <a:pt x="165" y="240"/>
                  <a:pt x="166" y="240"/>
                </a:cubicBezTo>
                <a:cubicBezTo>
                  <a:pt x="166" y="240"/>
                  <a:pt x="166" y="240"/>
                  <a:pt x="167" y="240"/>
                </a:cubicBezTo>
                <a:cubicBezTo>
                  <a:pt x="169" y="240"/>
                  <a:pt x="170" y="241"/>
                  <a:pt x="172" y="241"/>
                </a:cubicBezTo>
                <a:cubicBezTo>
                  <a:pt x="175" y="242"/>
                  <a:pt x="177" y="242"/>
                  <a:pt x="180" y="243"/>
                </a:cubicBezTo>
                <a:cubicBezTo>
                  <a:pt x="180" y="243"/>
                  <a:pt x="181" y="243"/>
                  <a:pt x="182" y="243"/>
                </a:cubicBezTo>
                <a:cubicBezTo>
                  <a:pt x="182" y="243"/>
                  <a:pt x="182" y="243"/>
                  <a:pt x="182" y="243"/>
                </a:cubicBezTo>
                <a:cubicBezTo>
                  <a:pt x="186" y="244"/>
                  <a:pt x="190" y="244"/>
                  <a:pt x="190" y="244"/>
                </a:cubicBezTo>
                <a:cubicBezTo>
                  <a:pt x="190" y="244"/>
                  <a:pt x="190" y="244"/>
                  <a:pt x="191" y="244"/>
                </a:cubicBezTo>
                <a:cubicBezTo>
                  <a:pt x="193" y="244"/>
                  <a:pt x="196" y="245"/>
                  <a:pt x="197" y="245"/>
                </a:cubicBezTo>
                <a:cubicBezTo>
                  <a:pt x="198" y="245"/>
                  <a:pt x="199" y="245"/>
                  <a:pt x="200" y="245"/>
                </a:cubicBezTo>
                <a:cubicBezTo>
                  <a:pt x="201" y="245"/>
                  <a:pt x="203" y="245"/>
                  <a:pt x="203" y="245"/>
                </a:cubicBezTo>
                <a:cubicBezTo>
                  <a:pt x="213" y="245"/>
                  <a:pt x="216" y="245"/>
                  <a:pt x="222" y="245"/>
                </a:cubicBezTo>
                <a:cubicBezTo>
                  <a:pt x="222" y="245"/>
                  <a:pt x="222" y="245"/>
                  <a:pt x="222" y="245"/>
                </a:cubicBezTo>
                <a:cubicBezTo>
                  <a:pt x="222" y="245"/>
                  <a:pt x="229" y="245"/>
                  <a:pt x="239" y="244"/>
                </a:cubicBezTo>
                <a:cubicBezTo>
                  <a:pt x="239" y="244"/>
                  <a:pt x="239" y="244"/>
                  <a:pt x="239" y="244"/>
                </a:cubicBezTo>
                <a:cubicBezTo>
                  <a:pt x="241" y="244"/>
                  <a:pt x="243" y="243"/>
                  <a:pt x="245" y="24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Freeform: Shape 9"/>
          <p:cNvSpPr/>
          <p:nvPr>
            <p:custDataLst>
              <p:tags r:id="rId14"/>
            </p:custDataLst>
          </p:nvPr>
        </p:nvSpPr>
        <p:spPr bwMode="auto">
          <a:xfrm rot="19847212">
            <a:off x="1700530" y="3126105"/>
            <a:ext cx="1966595" cy="2165985"/>
          </a:xfrm>
          <a:custGeom>
            <a:avLst/>
            <a:gdLst>
              <a:gd name="T0" fmla="*/ 223 w 344"/>
              <a:gd name="T1" fmla="*/ 254 h 348"/>
              <a:gd name="T2" fmla="*/ 40 w 344"/>
              <a:gd name="T3" fmla="*/ 33 h 348"/>
              <a:gd name="T4" fmla="*/ 39 w 344"/>
              <a:gd name="T5" fmla="*/ 6 h 348"/>
              <a:gd name="T6" fmla="*/ 43 w 344"/>
              <a:gd name="T7" fmla="*/ 0 h 348"/>
              <a:gd name="T8" fmla="*/ 39 w 344"/>
              <a:gd name="T9" fmla="*/ 5 h 348"/>
              <a:gd name="T10" fmla="*/ 37 w 344"/>
              <a:gd name="T11" fmla="*/ 6 h 348"/>
              <a:gd name="T12" fmla="*/ 34 w 344"/>
              <a:gd name="T13" fmla="*/ 11 h 348"/>
              <a:gd name="T14" fmla="*/ 33 w 344"/>
              <a:gd name="T15" fmla="*/ 12 h 348"/>
              <a:gd name="T16" fmla="*/ 30 w 344"/>
              <a:gd name="T17" fmla="*/ 17 h 348"/>
              <a:gd name="T18" fmla="*/ 29 w 344"/>
              <a:gd name="T19" fmla="*/ 18 h 348"/>
              <a:gd name="T20" fmla="*/ 26 w 344"/>
              <a:gd name="T21" fmla="*/ 22 h 348"/>
              <a:gd name="T22" fmla="*/ 25 w 344"/>
              <a:gd name="T23" fmla="*/ 23 h 348"/>
              <a:gd name="T24" fmla="*/ 23 w 344"/>
              <a:gd name="T25" fmla="*/ 26 h 348"/>
              <a:gd name="T26" fmla="*/ 22 w 344"/>
              <a:gd name="T27" fmla="*/ 28 h 348"/>
              <a:gd name="T28" fmla="*/ 20 w 344"/>
              <a:gd name="T29" fmla="*/ 31 h 348"/>
              <a:gd name="T30" fmla="*/ 19 w 344"/>
              <a:gd name="T31" fmla="*/ 33 h 348"/>
              <a:gd name="T32" fmla="*/ 18 w 344"/>
              <a:gd name="T33" fmla="*/ 35 h 348"/>
              <a:gd name="T34" fmla="*/ 16 w 344"/>
              <a:gd name="T35" fmla="*/ 39 h 348"/>
              <a:gd name="T36" fmla="*/ 16 w 344"/>
              <a:gd name="T37" fmla="*/ 40 h 348"/>
              <a:gd name="T38" fmla="*/ 13 w 344"/>
              <a:gd name="T39" fmla="*/ 44 h 348"/>
              <a:gd name="T40" fmla="*/ 13 w 344"/>
              <a:gd name="T41" fmla="*/ 45 h 348"/>
              <a:gd name="T42" fmla="*/ 10 w 344"/>
              <a:gd name="T43" fmla="*/ 51 h 348"/>
              <a:gd name="T44" fmla="*/ 10 w 344"/>
              <a:gd name="T45" fmla="*/ 51 h 348"/>
              <a:gd name="T46" fmla="*/ 8 w 344"/>
              <a:gd name="T47" fmla="*/ 57 h 348"/>
              <a:gd name="T48" fmla="*/ 7 w 344"/>
              <a:gd name="T49" fmla="*/ 58 h 348"/>
              <a:gd name="T50" fmla="*/ 5 w 344"/>
              <a:gd name="T51" fmla="*/ 63 h 348"/>
              <a:gd name="T52" fmla="*/ 4 w 344"/>
              <a:gd name="T53" fmla="*/ 65 h 348"/>
              <a:gd name="T54" fmla="*/ 2 w 344"/>
              <a:gd name="T55" fmla="*/ 71 h 348"/>
              <a:gd name="T56" fmla="*/ 3 w 344"/>
              <a:gd name="T57" fmla="*/ 95 h 348"/>
              <a:gd name="T58" fmla="*/ 169 w 344"/>
              <a:gd name="T59" fmla="*/ 296 h 348"/>
              <a:gd name="T60" fmla="*/ 273 w 344"/>
              <a:gd name="T61" fmla="*/ 342 h 348"/>
              <a:gd name="T62" fmla="*/ 279 w 344"/>
              <a:gd name="T63" fmla="*/ 340 h 348"/>
              <a:gd name="T64" fmla="*/ 281 w 344"/>
              <a:gd name="T65" fmla="*/ 339 h 348"/>
              <a:gd name="T66" fmla="*/ 286 w 344"/>
              <a:gd name="T67" fmla="*/ 337 h 348"/>
              <a:gd name="T68" fmla="*/ 287 w 344"/>
              <a:gd name="T69" fmla="*/ 337 h 348"/>
              <a:gd name="T70" fmla="*/ 293 w 344"/>
              <a:gd name="T71" fmla="*/ 334 h 348"/>
              <a:gd name="T72" fmla="*/ 293 w 344"/>
              <a:gd name="T73" fmla="*/ 334 h 348"/>
              <a:gd name="T74" fmla="*/ 299 w 344"/>
              <a:gd name="T75" fmla="*/ 332 h 348"/>
              <a:gd name="T76" fmla="*/ 299 w 344"/>
              <a:gd name="T77" fmla="*/ 331 h 348"/>
              <a:gd name="T78" fmla="*/ 304 w 344"/>
              <a:gd name="T79" fmla="*/ 329 h 348"/>
              <a:gd name="T80" fmla="*/ 305 w 344"/>
              <a:gd name="T81" fmla="*/ 329 h 348"/>
              <a:gd name="T82" fmla="*/ 309 w 344"/>
              <a:gd name="T83" fmla="*/ 327 h 348"/>
              <a:gd name="T84" fmla="*/ 310 w 344"/>
              <a:gd name="T85" fmla="*/ 326 h 348"/>
              <a:gd name="T86" fmla="*/ 313 w 344"/>
              <a:gd name="T87" fmla="*/ 324 h 348"/>
              <a:gd name="T88" fmla="*/ 315 w 344"/>
              <a:gd name="T89" fmla="*/ 323 h 348"/>
              <a:gd name="T90" fmla="*/ 317 w 344"/>
              <a:gd name="T91" fmla="*/ 322 h 348"/>
              <a:gd name="T92" fmla="*/ 321 w 344"/>
              <a:gd name="T93" fmla="*/ 319 h 348"/>
              <a:gd name="T94" fmla="*/ 322 w 344"/>
              <a:gd name="T95" fmla="*/ 318 h 348"/>
              <a:gd name="T96" fmla="*/ 326 w 344"/>
              <a:gd name="T97" fmla="*/ 316 h 348"/>
              <a:gd name="T98" fmla="*/ 327 w 344"/>
              <a:gd name="T99" fmla="*/ 315 h 348"/>
              <a:gd name="T100" fmla="*/ 332 w 344"/>
              <a:gd name="T101" fmla="*/ 312 h 348"/>
              <a:gd name="T102" fmla="*/ 333 w 344"/>
              <a:gd name="T103" fmla="*/ 311 h 348"/>
              <a:gd name="T104" fmla="*/ 337 w 344"/>
              <a:gd name="T105" fmla="*/ 308 h 348"/>
              <a:gd name="T106" fmla="*/ 339 w 344"/>
              <a:gd name="T107" fmla="*/ 306 h 348"/>
              <a:gd name="T108" fmla="*/ 344 w 344"/>
              <a:gd name="T109" fmla="*/ 302 h 348"/>
              <a:gd name="T110" fmla="*/ 338 w 344"/>
              <a:gd name="T111" fmla="*/ 306 h 348"/>
              <a:gd name="T112" fmla="*/ 223 w 344"/>
              <a:gd name="T113" fmla="*/ 254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4" h="348">
                <a:moveTo>
                  <a:pt x="223" y="254"/>
                </a:moveTo>
                <a:cubicBezTo>
                  <a:pt x="138" y="190"/>
                  <a:pt x="56" y="90"/>
                  <a:pt x="40" y="33"/>
                </a:cubicBezTo>
                <a:cubicBezTo>
                  <a:pt x="37" y="22"/>
                  <a:pt x="37" y="13"/>
                  <a:pt x="39" y="6"/>
                </a:cubicBezTo>
                <a:cubicBezTo>
                  <a:pt x="40" y="4"/>
                  <a:pt x="41" y="2"/>
                  <a:pt x="43" y="0"/>
                </a:cubicBezTo>
                <a:cubicBezTo>
                  <a:pt x="41" y="1"/>
                  <a:pt x="40" y="3"/>
                  <a:pt x="39" y="5"/>
                </a:cubicBezTo>
                <a:cubicBezTo>
                  <a:pt x="38" y="5"/>
                  <a:pt x="38" y="6"/>
                  <a:pt x="37" y="6"/>
                </a:cubicBezTo>
                <a:cubicBezTo>
                  <a:pt x="36" y="8"/>
                  <a:pt x="35" y="9"/>
                  <a:pt x="34" y="11"/>
                </a:cubicBezTo>
                <a:cubicBezTo>
                  <a:pt x="34" y="11"/>
                  <a:pt x="33" y="11"/>
                  <a:pt x="33" y="12"/>
                </a:cubicBezTo>
                <a:cubicBezTo>
                  <a:pt x="32" y="13"/>
                  <a:pt x="31" y="15"/>
                  <a:pt x="30" y="17"/>
                </a:cubicBezTo>
                <a:cubicBezTo>
                  <a:pt x="29" y="17"/>
                  <a:pt x="29" y="17"/>
                  <a:pt x="29" y="18"/>
                </a:cubicBezTo>
                <a:cubicBezTo>
                  <a:pt x="28" y="19"/>
                  <a:pt x="27" y="20"/>
                  <a:pt x="26" y="22"/>
                </a:cubicBezTo>
                <a:cubicBezTo>
                  <a:pt x="26" y="22"/>
                  <a:pt x="26" y="23"/>
                  <a:pt x="25" y="23"/>
                </a:cubicBezTo>
                <a:cubicBezTo>
                  <a:pt x="25" y="24"/>
                  <a:pt x="24" y="25"/>
                  <a:pt x="23" y="26"/>
                </a:cubicBezTo>
                <a:cubicBezTo>
                  <a:pt x="23" y="27"/>
                  <a:pt x="22" y="28"/>
                  <a:pt x="22" y="28"/>
                </a:cubicBezTo>
                <a:cubicBezTo>
                  <a:pt x="21" y="29"/>
                  <a:pt x="21" y="30"/>
                  <a:pt x="20" y="31"/>
                </a:cubicBezTo>
                <a:cubicBezTo>
                  <a:pt x="20" y="32"/>
                  <a:pt x="19" y="33"/>
                  <a:pt x="19" y="33"/>
                </a:cubicBezTo>
                <a:cubicBezTo>
                  <a:pt x="19" y="34"/>
                  <a:pt x="18" y="34"/>
                  <a:pt x="18" y="35"/>
                </a:cubicBezTo>
                <a:cubicBezTo>
                  <a:pt x="17" y="36"/>
                  <a:pt x="17" y="38"/>
                  <a:pt x="16" y="39"/>
                </a:cubicBezTo>
                <a:cubicBezTo>
                  <a:pt x="16" y="39"/>
                  <a:pt x="16" y="39"/>
                  <a:pt x="16" y="40"/>
                </a:cubicBezTo>
                <a:cubicBezTo>
                  <a:pt x="15" y="41"/>
                  <a:pt x="14" y="43"/>
                  <a:pt x="13" y="44"/>
                </a:cubicBezTo>
                <a:cubicBezTo>
                  <a:pt x="13" y="45"/>
                  <a:pt x="13" y="45"/>
                  <a:pt x="13" y="45"/>
                </a:cubicBezTo>
                <a:cubicBezTo>
                  <a:pt x="12" y="47"/>
                  <a:pt x="11" y="49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3"/>
                  <a:pt x="8" y="55"/>
                  <a:pt x="8" y="57"/>
                </a:cubicBezTo>
                <a:cubicBezTo>
                  <a:pt x="7" y="57"/>
                  <a:pt x="7" y="57"/>
                  <a:pt x="7" y="58"/>
                </a:cubicBezTo>
                <a:cubicBezTo>
                  <a:pt x="6" y="59"/>
                  <a:pt x="6" y="61"/>
                  <a:pt x="5" y="63"/>
                </a:cubicBezTo>
                <a:cubicBezTo>
                  <a:pt x="5" y="63"/>
                  <a:pt x="5" y="64"/>
                  <a:pt x="4" y="65"/>
                </a:cubicBezTo>
                <a:cubicBezTo>
                  <a:pt x="3" y="67"/>
                  <a:pt x="3" y="69"/>
                  <a:pt x="2" y="71"/>
                </a:cubicBezTo>
                <a:cubicBezTo>
                  <a:pt x="0" y="76"/>
                  <a:pt x="1" y="85"/>
                  <a:pt x="3" y="95"/>
                </a:cubicBezTo>
                <a:cubicBezTo>
                  <a:pt x="18" y="147"/>
                  <a:pt x="92" y="237"/>
                  <a:pt x="169" y="296"/>
                </a:cubicBezTo>
                <a:cubicBezTo>
                  <a:pt x="217" y="332"/>
                  <a:pt x="255" y="348"/>
                  <a:pt x="273" y="342"/>
                </a:cubicBezTo>
                <a:cubicBezTo>
                  <a:pt x="275" y="342"/>
                  <a:pt x="276" y="341"/>
                  <a:pt x="279" y="340"/>
                </a:cubicBezTo>
                <a:cubicBezTo>
                  <a:pt x="279" y="340"/>
                  <a:pt x="280" y="340"/>
                  <a:pt x="281" y="339"/>
                </a:cubicBezTo>
                <a:cubicBezTo>
                  <a:pt x="282" y="339"/>
                  <a:pt x="284" y="338"/>
                  <a:pt x="286" y="337"/>
                </a:cubicBezTo>
                <a:cubicBezTo>
                  <a:pt x="286" y="337"/>
                  <a:pt x="287" y="337"/>
                  <a:pt x="287" y="337"/>
                </a:cubicBezTo>
                <a:cubicBezTo>
                  <a:pt x="289" y="336"/>
                  <a:pt x="291" y="335"/>
                  <a:pt x="293" y="334"/>
                </a:cubicBezTo>
                <a:cubicBezTo>
                  <a:pt x="293" y="334"/>
                  <a:pt x="293" y="334"/>
                  <a:pt x="293" y="334"/>
                </a:cubicBezTo>
                <a:cubicBezTo>
                  <a:pt x="295" y="334"/>
                  <a:pt x="297" y="333"/>
                  <a:pt x="299" y="332"/>
                </a:cubicBezTo>
                <a:cubicBezTo>
                  <a:pt x="299" y="332"/>
                  <a:pt x="299" y="332"/>
                  <a:pt x="299" y="331"/>
                </a:cubicBezTo>
                <a:cubicBezTo>
                  <a:pt x="301" y="331"/>
                  <a:pt x="302" y="330"/>
                  <a:pt x="304" y="329"/>
                </a:cubicBezTo>
                <a:cubicBezTo>
                  <a:pt x="304" y="329"/>
                  <a:pt x="305" y="329"/>
                  <a:pt x="305" y="329"/>
                </a:cubicBezTo>
                <a:cubicBezTo>
                  <a:pt x="306" y="328"/>
                  <a:pt x="307" y="327"/>
                  <a:pt x="309" y="327"/>
                </a:cubicBezTo>
                <a:cubicBezTo>
                  <a:pt x="309" y="326"/>
                  <a:pt x="310" y="326"/>
                  <a:pt x="310" y="326"/>
                </a:cubicBezTo>
                <a:cubicBezTo>
                  <a:pt x="311" y="325"/>
                  <a:pt x="312" y="325"/>
                  <a:pt x="313" y="324"/>
                </a:cubicBezTo>
                <a:cubicBezTo>
                  <a:pt x="314" y="324"/>
                  <a:pt x="315" y="323"/>
                  <a:pt x="315" y="323"/>
                </a:cubicBezTo>
                <a:cubicBezTo>
                  <a:pt x="316" y="322"/>
                  <a:pt x="317" y="322"/>
                  <a:pt x="317" y="322"/>
                </a:cubicBezTo>
                <a:cubicBezTo>
                  <a:pt x="318" y="321"/>
                  <a:pt x="319" y="320"/>
                  <a:pt x="321" y="319"/>
                </a:cubicBezTo>
                <a:cubicBezTo>
                  <a:pt x="321" y="319"/>
                  <a:pt x="322" y="319"/>
                  <a:pt x="322" y="318"/>
                </a:cubicBezTo>
                <a:cubicBezTo>
                  <a:pt x="323" y="318"/>
                  <a:pt x="325" y="317"/>
                  <a:pt x="326" y="316"/>
                </a:cubicBezTo>
                <a:cubicBezTo>
                  <a:pt x="326" y="316"/>
                  <a:pt x="327" y="315"/>
                  <a:pt x="327" y="315"/>
                </a:cubicBezTo>
                <a:cubicBezTo>
                  <a:pt x="329" y="314"/>
                  <a:pt x="330" y="313"/>
                  <a:pt x="332" y="312"/>
                </a:cubicBezTo>
                <a:cubicBezTo>
                  <a:pt x="332" y="311"/>
                  <a:pt x="333" y="311"/>
                  <a:pt x="333" y="311"/>
                </a:cubicBezTo>
                <a:cubicBezTo>
                  <a:pt x="335" y="310"/>
                  <a:pt x="336" y="308"/>
                  <a:pt x="337" y="308"/>
                </a:cubicBezTo>
                <a:cubicBezTo>
                  <a:pt x="338" y="307"/>
                  <a:pt x="339" y="307"/>
                  <a:pt x="339" y="306"/>
                </a:cubicBezTo>
                <a:cubicBezTo>
                  <a:pt x="341" y="305"/>
                  <a:pt x="343" y="303"/>
                  <a:pt x="344" y="302"/>
                </a:cubicBezTo>
                <a:cubicBezTo>
                  <a:pt x="342" y="304"/>
                  <a:pt x="340" y="305"/>
                  <a:pt x="338" y="306"/>
                </a:cubicBezTo>
                <a:cubicBezTo>
                  <a:pt x="318" y="312"/>
                  <a:pt x="276" y="295"/>
                  <a:pt x="223" y="2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" name="Freeform: Shape 10"/>
          <p:cNvSpPr/>
          <p:nvPr>
            <p:custDataLst>
              <p:tags r:id="rId15"/>
            </p:custDataLst>
          </p:nvPr>
        </p:nvSpPr>
        <p:spPr bwMode="auto">
          <a:xfrm rot="19847212">
            <a:off x="1470660" y="2471420"/>
            <a:ext cx="2000885" cy="2233930"/>
          </a:xfrm>
          <a:custGeom>
            <a:avLst/>
            <a:gdLst>
              <a:gd name="T0" fmla="*/ 310 w 350"/>
              <a:gd name="T1" fmla="*/ 342 h 359"/>
              <a:gd name="T2" fmla="*/ 350 w 350"/>
              <a:gd name="T3" fmla="*/ 272 h 359"/>
              <a:gd name="T4" fmla="*/ 235 w 350"/>
              <a:gd name="T5" fmla="*/ 236 h 359"/>
              <a:gd name="T6" fmla="*/ 70 w 350"/>
              <a:gd name="T7" fmla="*/ 35 h 359"/>
              <a:gd name="T8" fmla="*/ 79 w 350"/>
              <a:gd name="T9" fmla="*/ 0 h 359"/>
              <a:gd name="T10" fmla="*/ 8 w 350"/>
              <a:gd name="T11" fmla="*/ 40 h 359"/>
              <a:gd name="T12" fmla="*/ 4 w 350"/>
              <a:gd name="T13" fmla="*/ 75 h 359"/>
              <a:gd name="T14" fmla="*/ 187 w 350"/>
              <a:gd name="T15" fmla="*/ 296 h 359"/>
              <a:gd name="T16" fmla="*/ 310 w 350"/>
              <a:gd name="T17" fmla="*/ 34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0" h="359">
                <a:moveTo>
                  <a:pt x="310" y="342"/>
                </a:moveTo>
                <a:cubicBezTo>
                  <a:pt x="336" y="312"/>
                  <a:pt x="346" y="283"/>
                  <a:pt x="350" y="272"/>
                </a:cubicBezTo>
                <a:cubicBezTo>
                  <a:pt x="342" y="296"/>
                  <a:pt x="297" y="283"/>
                  <a:pt x="235" y="236"/>
                </a:cubicBezTo>
                <a:cubicBezTo>
                  <a:pt x="158" y="177"/>
                  <a:pt x="84" y="87"/>
                  <a:pt x="70" y="35"/>
                </a:cubicBezTo>
                <a:cubicBezTo>
                  <a:pt x="65" y="15"/>
                  <a:pt x="68" y="4"/>
                  <a:pt x="79" y="0"/>
                </a:cubicBezTo>
                <a:cubicBezTo>
                  <a:pt x="41" y="13"/>
                  <a:pt x="17" y="33"/>
                  <a:pt x="8" y="40"/>
                </a:cubicBezTo>
                <a:cubicBezTo>
                  <a:pt x="1" y="46"/>
                  <a:pt x="0" y="58"/>
                  <a:pt x="4" y="75"/>
                </a:cubicBezTo>
                <a:cubicBezTo>
                  <a:pt x="20" y="133"/>
                  <a:pt x="102" y="232"/>
                  <a:pt x="187" y="296"/>
                </a:cubicBezTo>
                <a:cubicBezTo>
                  <a:pt x="249" y="344"/>
                  <a:pt x="295" y="359"/>
                  <a:pt x="310" y="3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Freeform: Shape 11"/>
          <p:cNvSpPr/>
          <p:nvPr>
            <p:custDataLst>
              <p:tags r:id="rId16"/>
            </p:custDataLst>
          </p:nvPr>
        </p:nvSpPr>
        <p:spPr bwMode="auto">
          <a:xfrm rot="19847212">
            <a:off x="2177415" y="2381250"/>
            <a:ext cx="1496695" cy="1684020"/>
          </a:xfrm>
          <a:custGeom>
            <a:avLst/>
            <a:gdLst>
              <a:gd name="T0" fmla="*/ 259 w 262"/>
              <a:gd name="T1" fmla="*/ 245 h 271"/>
              <a:gd name="T2" fmla="*/ 261 w 262"/>
              <a:gd name="T3" fmla="*/ 200 h 271"/>
              <a:gd name="T4" fmla="*/ 259 w 262"/>
              <a:gd name="T5" fmla="*/ 180 h 271"/>
              <a:gd name="T6" fmla="*/ 256 w 262"/>
              <a:gd name="T7" fmla="*/ 167 h 271"/>
              <a:gd name="T8" fmla="*/ 254 w 262"/>
              <a:gd name="T9" fmla="*/ 157 h 271"/>
              <a:gd name="T10" fmla="*/ 242 w 262"/>
              <a:gd name="T11" fmla="*/ 124 h 271"/>
              <a:gd name="T12" fmla="*/ 226 w 262"/>
              <a:gd name="T13" fmla="*/ 96 h 271"/>
              <a:gd name="T14" fmla="*/ 203 w 262"/>
              <a:gd name="T15" fmla="*/ 67 h 271"/>
              <a:gd name="T16" fmla="*/ 178 w 262"/>
              <a:gd name="T17" fmla="*/ 44 h 271"/>
              <a:gd name="T18" fmla="*/ 102 w 262"/>
              <a:gd name="T19" fmla="*/ 7 h 271"/>
              <a:gd name="T20" fmla="*/ 60 w 262"/>
              <a:gd name="T21" fmla="*/ 0 h 271"/>
              <a:gd name="T22" fmla="*/ 39 w 262"/>
              <a:gd name="T23" fmla="*/ 0 h 271"/>
              <a:gd name="T24" fmla="*/ 28 w 262"/>
              <a:gd name="T25" fmla="*/ 1 h 271"/>
              <a:gd name="T26" fmla="*/ 17 w 262"/>
              <a:gd name="T27" fmla="*/ 2 h 271"/>
              <a:gd name="T28" fmla="*/ 5 w 262"/>
              <a:gd name="T29" fmla="*/ 34 h 271"/>
              <a:gd name="T30" fmla="*/ 155 w 262"/>
              <a:gd name="T31" fmla="*/ 216 h 271"/>
              <a:gd name="T32" fmla="*/ 259 w 262"/>
              <a:gd name="T33" fmla="*/ 24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2" h="271">
                <a:moveTo>
                  <a:pt x="259" y="245"/>
                </a:moveTo>
                <a:cubicBezTo>
                  <a:pt x="261" y="232"/>
                  <a:pt x="262" y="217"/>
                  <a:pt x="261" y="200"/>
                </a:cubicBezTo>
                <a:cubicBezTo>
                  <a:pt x="261" y="194"/>
                  <a:pt x="260" y="186"/>
                  <a:pt x="259" y="180"/>
                </a:cubicBezTo>
                <a:cubicBezTo>
                  <a:pt x="258" y="176"/>
                  <a:pt x="257" y="171"/>
                  <a:pt x="256" y="167"/>
                </a:cubicBezTo>
                <a:cubicBezTo>
                  <a:pt x="256" y="164"/>
                  <a:pt x="255" y="160"/>
                  <a:pt x="254" y="157"/>
                </a:cubicBezTo>
                <a:cubicBezTo>
                  <a:pt x="251" y="145"/>
                  <a:pt x="247" y="136"/>
                  <a:pt x="242" y="124"/>
                </a:cubicBezTo>
                <a:cubicBezTo>
                  <a:pt x="237" y="113"/>
                  <a:pt x="230" y="102"/>
                  <a:pt x="226" y="96"/>
                </a:cubicBezTo>
                <a:cubicBezTo>
                  <a:pt x="222" y="90"/>
                  <a:pt x="216" y="80"/>
                  <a:pt x="203" y="67"/>
                </a:cubicBezTo>
                <a:cubicBezTo>
                  <a:pt x="196" y="59"/>
                  <a:pt x="187" y="51"/>
                  <a:pt x="178" y="44"/>
                </a:cubicBezTo>
                <a:cubicBezTo>
                  <a:pt x="162" y="32"/>
                  <a:pt x="136" y="16"/>
                  <a:pt x="102" y="7"/>
                </a:cubicBezTo>
                <a:cubicBezTo>
                  <a:pt x="97" y="6"/>
                  <a:pt x="81" y="2"/>
                  <a:pt x="60" y="0"/>
                </a:cubicBezTo>
                <a:cubicBezTo>
                  <a:pt x="57" y="0"/>
                  <a:pt x="49" y="0"/>
                  <a:pt x="39" y="0"/>
                </a:cubicBezTo>
                <a:cubicBezTo>
                  <a:pt x="35" y="0"/>
                  <a:pt x="31" y="1"/>
                  <a:pt x="28" y="1"/>
                </a:cubicBezTo>
                <a:cubicBezTo>
                  <a:pt x="24" y="1"/>
                  <a:pt x="20" y="2"/>
                  <a:pt x="17" y="2"/>
                </a:cubicBezTo>
                <a:cubicBezTo>
                  <a:pt x="5" y="4"/>
                  <a:pt x="0" y="15"/>
                  <a:pt x="5" y="34"/>
                </a:cubicBezTo>
                <a:cubicBezTo>
                  <a:pt x="18" y="82"/>
                  <a:pt x="85" y="163"/>
                  <a:pt x="155" y="216"/>
                </a:cubicBezTo>
                <a:cubicBezTo>
                  <a:pt x="214" y="261"/>
                  <a:pt x="256" y="271"/>
                  <a:pt x="259" y="2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 1"/>
          <p:cNvSpPr>
            <a:spLocks noGrp="true"/>
          </p:cNvSpPr>
          <p:nvPr>
            <p:custDataLst>
              <p:tags r:id="rId17"/>
            </p:custDataLst>
          </p:nvPr>
        </p:nvSpPr>
        <p:spPr>
          <a:xfrm>
            <a:off x="167640" y="114935"/>
            <a:ext cx="4459605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五、数据填报注意事项</a:t>
            </a:r>
            <a:endParaRPr lang="zh-CN" altLang="en-US" sz="2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653" y="627063"/>
            <a:ext cx="8570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true"/>
          </p:cNvPicPr>
          <p:nvPr/>
        </p:nvPicPr>
        <p:blipFill>
          <a:blip r:embed="rId18"/>
          <a:srcRect l="11890" t="3551"/>
          <a:stretch>
            <a:fillRect/>
          </a:stretch>
        </p:blipFill>
        <p:spPr>
          <a:xfrm>
            <a:off x="4474210" y="1996440"/>
            <a:ext cx="7073900" cy="3941445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100"/>
                            </p:stCondLst>
                            <p:childTnLst>
                              <p:par>
                                <p:cTn id="1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3" grpId="0"/>
      <p:bldP spid="74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6" name="图片 5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52" name="Rectangle 5"/>
          <p:cNvSpPr/>
          <p:nvPr>
            <p:custDataLst>
              <p:tags r:id="rId7"/>
            </p:custDataLst>
          </p:nvPr>
        </p:nvSpPr>
        <p:spPr>
          <a:xfrm>
            <a:off x="1423670" y="1403350"/>
            <a:ext cx="1725930" cy="165163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b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报表期间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Rectangle 7"/>
          <p:cNvSpPr/>
          <p:nvPr>
            <p:custDataLst>
              <p:tags r:id="rId8"/>
            </p:custDataLst>
          </p:nvPr>
        </p:nvSpPr>
        <p:spPr>
          <a:xfrm>
            <a:off x="1423670" y="3668395"/>
            <a:ext cx="1743075" cy="16529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b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入库税收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Freeform: Shape 8"/>
          <p:cNvSpPr/>
          <p:nvPr>
            <p:custDataLst>
              <p:tags r:id="rId9"/>
            </p:custDataLst>
          </p:nvPr>
        </p:nvSpPr>
        <p:spPr bwMode="auto">
          <a:xfrm>
            <a:off x="1989010" y="1612565"/>
            <a:ext cx="595023" cy="596783"/>
          </a:xfrm>
          <a:custGeom>
            <a:avLst/>
            <a:gdLst>
              <a:gd name="T0" fmla="*/ 186 w 186"/>
              <a:gd name="T1" fmla="*/ 55 h 186"/>
              <a:gd name="T2" fmla="*/ 185 w 186"/>
              <a:gd name="T3" fmla="*/ 53 h 186"/>
              <a:gd name="T4" fmla="*/ 185 w 186"/>
              <a:gd name="T5" fmla="*/ 53 h 186"/>
              <a:gd name="T6" fmla="*/ 185 w 186"/>
              <a:gd name="T7" fmla="*/ 52 h 186"/>
              <a:gd name="T8" fmla="*/ 184 w 186"/>
              <a:gd name="T9" fmla="*/ 52 h 186"/>
              <a:gd name="T10" fmla="*/ 134 w 186"/>
              <a:gd name="T11" fmla="*/ 2 h 186"/>
              <a:gd name="T12" fmla="*/ 134 w 186"/>
              <a:gd name="T13" fmla="*/ 2 h 186"/>
              <a:gd name="T14" fmla="*/ 131 w 186"/>
              <a:gd name="T15" fmla="*/ 0 h 186"/>
              <a:gd name="T16" fmla="*/ 55 w 186"/>
              <a:gd name="T17" fmla="*/ 0 h 186"/>
              <a:gd name="T18" fmla="*/ 52 w 186"/>
              <a:gd name="T19" fmla="*/ 2 h 186"/>
              <a:gd name="T20" fmla="*/ 52 w 186"/>
              <a:gd name="T21" fmla="*/ 2 h 186"/>
              <a:gd name="T22" fmla="*/ 2 w 186"/>
              <a:gd name="T23" fmla="*/ 52 h 186"/>
              <a:gd name="T24" fmla="*/ 1 w 186"/>
              <a:gd name="T25" fmla="*/ 52 h 186"/>
              <a:gd name="T26" fmla="*/ 1 w 186"/>
              <a:gd name="T27" fmla="*/ 53 h 186"/>
              <a:gd name="T28" fmla="*/ 1 w 186"/>
              <a:gd name="T29" fmla="*/ 53 h 186"/>
              <a:gd name="T30" fmla="*/ 0 w 186"/>
              <a:gd name="T31" fmla="*/ 55 h 186"/>
              <a:gd name="T32" fmla="*/ 1 w 186"/>
              <a:gd name="T33" fmla="*/ 58 h 186"/>
              <a:gd name="T34" fmla="*/ 1 w 186"/>
              <a:gd name="T35" fmla="*/ 58 h 186"/>
              <a:gd name="T36" fmla="*/ 90 w 186"/>
              <a:gd name="T37" fmla="*/ 184 h 186"/>
              <a:gd name="T38" fmla="*/ 90 w 186"/>
              <a:gd name="T39" fmla="*/ 184 h 186"/>
              <a:gd name="T40" fmla="*/ 93 w 186"/>
              <a:gd name="T41" fmla="*/ 186 h 186"/>
              <a:gd name="T42" fmla="*/ 96 w 186"/>
              <a:gd name="T43" fmla="*/ 184 h 186"/>
              <a:gd name="T44" fmla="*/ 96 w 186"/>
              <a:gd name="T45" fmla="*/ 184 h 186"/>
              <a:gd name="T46" fmla="*/ 185 w 186"/>
              <a:gd name="T47" fmla="*/ 58 h 186"/>
              <a:gd name="T48" fmla="*/ 185 w 186"/>
              <a:gd name="T49" fmla="*/ 58 h 186"/>
              <a:gd name="T50" fmla="*/ 186 w 186"/>
              <a:gd name="T51" fmla="*/ 55 h 186"/>
              <a:gd name="T52" fmla="*/ 129 w 186"/>
              <a:gd name="T53" fmla="*/ 9 h 186"/>
              <a:gd name="T54" fmla="*/ 171 w 186"/>
              <a:gd name="T55" fmla="*/ 51 h 186"/>
              <a:gd name="T56" fmla="*/ 134 w 186"/>
              <a:gd name="T57" fmla="*/ 51 h 186"/>
              <a:gd name="T58" fmla="*/ 112 w 186"/>
              <a:gd name="T59" fmla="*/ 9 h 186"/>
              <a:gd name="T60" fmla="*/ 129 w 186"/>
              <a:gd name="T61" fmla="*/ 9 h 186"/>
              <a:gd name="T62" fmla="*/ 103 w 186"/>
              <a:gd name="T63" fmla="*/ 9 h 186"/>
              <a:gd name="T64" fmla="*/ 124 w 186"/>
              <a:gd name="T65" fmla="*/ 51 h 186"/>
              <a:gd name="T66" fmla="*/ 62 w 186"/>
              <a:gd name="T67" fmla="*/ 51 h 186"/>
              <a:gd name="T68" fmla="*/ 83 w 186"/>
              <a:gd name="T69" fmla="*/ 9 h 186"/>
              <a:gd name="T70" fmla="*/ 103 w 186"/>
              <a:gd name="T71" fmla="*/ 9 h 186"/>
              <a:gd name="T72" fmla="*/ 57 w 186"/>
              <a:gd name="T73" fmla="*/ 9 h 186"/>
              <a:gd name="T74" fmla="*/ 74 w 186"/>
              <a:gd name="T75" fmla="*/ 9 h 186"/>
              <a:gd name="T76" fmla="*/ 52 w 186"/>
              <a:gd name="T77" fmla="*/ 51 h 186"/>
              <a:gd name="T78" fmla="*/ 14 w 186"/>
              <a:gd name="T79" fmla="*/ 51 h 186"/>
              <a:gd name="T80" fmla="*/ 57 w 186"/>
              <a:gd name="T81" fmla="*/ 9 h 186"/>
              <a:gd name="T82" fmla="*/ 12 w 186"/>
              <a:gd name="T83" fmla="*/ 59 h 186"/>
              <a:gd name="T84" fmla="*/ 52 w 186"/>
              <a:gd name="T85" fmla="*/ 59 h 186"/>
              <a:gd name="T86" fmla="*/ 81 w 186"/>
              <a:gd name="T87" fmla="*/ 158 h 186"/>
              <a:gd name="T88" fmla="*/ 12 w 186"/>
              <a:gd name="T89" fmla="*/ 59 h 186"/>
              <a:gd name="T90" fmla="*/ 93 w 186"/>
              <a:gd name="T91" fmla="*/ 167 h 186"/>
              <a:gd name="T92" fmla="*/ 61 w 186"/>
              <a:gd name="T93" fmla="*/ 59 h 186"/>
              <a:gd name="T94" fmla="*/ 125 w 186"/>
              <a:gd name="T95" fmla="*/ 59 h 186"/>
              <a:gd name="T96" fmla="*/ 93 w 186"/>
              <a:gd name="T97" fmla="*/ 167 h 186"/>
              <a:gd name="T98" fmla="*/ 105 w 186"/>
              <a:gd name="T99" fmla="*/ 158 h 186"/>
              <a:gd name="T100" fmla="*/ 134 w 186"/>
              <a:gd name="T101" fmla="*/ 59 h 186"/>
              <a:gd name="T102" fmla="*/ 173 w 186"/>
              <a:gd name="T103" fmla="*/ 59 h 186"/>
              <a:gd name="T104" fmla="*/ 105 w 186"/>
              <a:gd name="T105" fmla="*/ 15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6">
                <a:moveTo>
                  <a:pt x="186" y="55"/>
                </a:moveTo>
                <a:cubicBezTo>
                  <a:pt x="186" y="54"/>
                  <a:pt x="185" y="53"/>
                  <a:pt x="185" y="53"/>
                </a:cubicBezTo>
                <a:cubicBezTo>
                  <a:pt x="185" y="53"/>
                  <a:pt x="185" y="53"/>
                  <a:pt x="185" y="53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52"/>
                  <a:pt x="184" y="52"/>
                  <a:pt x="184" y="5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3" y="1"/>
                  <a:pt x="132" y="0"/>
                  <a:pt x="131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2" y="1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0" y="54"/>
                  <a:pt x="0" y="55"/>
                </a:cubicBezTo>
                <a:cubicBezTo>
                  <a:pt x="0" y="56"/>
                  <a:pt x="1" y="57"/>
                  <a:pt x="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5"/>
                  <a:pt x="92" y="186"/>
                  <a:pt x="93" y="186"/>
                </a:cubicBezTo>
                <a:cubicBezTo>
                  <a:pt x="94" y="186"/>
                  <a:pt x="95" y="185"/>
                  <a:pt x="96" y="184"/>
                </a:cubicBezTo>
                <a:cubicBezTo>
                  <a:pt x="96" y="184"/>
                  <a:pt x="96" y="184"/>
                  <a:pt x="96" y="184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7"/>
                  <a:pt x="186" y="56"/>
                  <a:pt x="186" y="55"/>
                </a:cubicBezTo>
                <a:close/>
                <a:moveTo>
                  <a:pt x="129" y="9"/>
                </a:moveTo>
                <a:cubicBezTo>
                  <a:pt x="171" y="51"/>
                  <a:pt x="171" y="51"/>
                  <a:pt x="171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12" y="9"/>
                  <a:pt x="112" y="9"/>
                  <a:pt x="112" y="9"/>
                </a:cubicBezTo>
                <a:lnTo>
                  <a:pt x="129" y="9"/>
                </a:lnTo>
                <a:close/>
                <a:moveTo>
                  <a:pt x="103" y="9"/>
                </a:moveTo>
                <a:cubicBezTo>
                  <a:pt x="124" y="51"/>
                  <a:pt x="124" y="51"/>
                  <a:pt x="124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83" y="9"/>
                  <a:pt x="83" y="9"/>
                  <a:pt x="83" y="9"/>
                </a:cubicBezTo>
                <a:lnTo>
                  <a:pt x="103" y="9"/>
                </a:lnTo>
                <a:close/>
                <a:moveTo>
                  <a:pt x="57" y="9"/>
                </a:moveTo>
                <a:cubicBezTo>
                  <a:pt x="74" y="9"/>
                  <a:pt x="74" y="9"/>
                  <a:pt x="74" y="9"/>
                </a:cubicBezTo>
                <a:cubicBezTo>
                  <a:pt x="52" y="51"/>
                  <a:pt x="52" y="51"/>
                  <a:pt x="52" y="51"/>
                </a:cubicBezTo>
                <a:cubicBezTo>
                  <a:pt x="14" y="51"/>
                  <a:pt x="14" y="51"/>
                  <a:pt x="14" y="51"/>
                </a:cubicBezTo>
                <a:lnTo>
                  <a:pt x="57" y="9"/>
                </a:lnTo>
                <a:close/>
                <a:moveTo>
                  <a:pt x="12" y="59"/>
                </a:moveTo>
                <a:cubicBezTo>
                  <a:pt x="52" y="59"/>
                  <a:pt x="52" y="59"/>
                  <a:pt x="52" y="59"/>
                </a:cubicBezTo>
                <a:cubicBezTo>
                  <a:pt x="81" y="158"/>
                  <a:pt x="81" y="158"/>
                  <a:pt x="81" y="158"/>
                </a:cubicBezTo>
                <a:lnTo>
                  <a:pt x="12" y="59"/>
                </a:lnTo>
                <a:close/>
                <a:moveTo>
                  <a:pt x="93" y="167"/>
                </a:moveTo>
                <a:cubicBezTo>
                  <a:pt x="61" y="59"/>
                  <a:pt x="61" y="59"/>
                  <a:pt x="61" y="59"/>
                </a:cubicBezTo>
                <a:cubicBezTo>
                  <a:pt x="125" y="59"/>
                  <a:pt x="125" y="59"/>
                  <a:pt x="125" y="59"/>
                </a:cubicBezTo>
                <a:lnTo>
                  <a:pt x="93" y="167"/>
                </a:lnTo>
                <a:close/>
                <a:moveTo>
                  <a:pt x="105" y="158"/>
                </a:moveTo>
                <a:cubicBezTo>
                  <a:pt x="134" y="59"/>
                  <a:pt x="134" y="59"/>
                  <a:pt x="134" y="59"/>
                </a:cubicBezTo>
                <a:cubicBezTo>
                  <a:pt x="173" y="59"/>
                  <a:pt x="173" y="59"/>
                  <a:pt x="173" y="59"/>
                </a:cubicBezTo>
                <a:lnTo>
                  <a:pt x="105" y="15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Freeform: Shape 11"/>
          <p:cNvSpPr/>
          <p:nvPr>
            <p:custDataLst>
              <p:tags r:id="rId10"/>
            </p:custDataLst>
          </p:nvPr>
        </p:nvSpPr>
        <p:spPr bwMode="auto">
          <a:xfrm>
            <a:off x="2021840" y="3872865"/>
            <a:ext cx="552450" cy="593725"/>
          </a:xfrm>
          <a:custGeom>
            <a:avLst/>
            <a:gdLst>
              <a:gd name="T0" fmla="*/ 0 w 190"/>
              <a:gd name="T1" fmla="*/ 185 h 185"/>
              <a:gd name="T2" fmla="*/ 77 w 190"/>
              <a:gd name="T3" fmla="*/ 153 h 185"/>
              <a:gd name="T4" fmla="*/ 15 w 190"/>
              <a:gd name="T5" fmla="*/ 170 h 185"/>
              <a:gd name="T6" fmla="*/ 38 w 190"/>
              <a:gd name="T7" fmla="*/ 143 h 185"/>
              <a:gd name="T8" fmla="*/ 15 w 190"/>
              <a:gd name="T9" fmla="*/ 170 h 185"/>
              <a:gd name="T10" fmla="*/ 118 w 190"/>
              <a:gd name="T11" fmla="*/ 97 h 185"/>
              <a:gd name="T12" fmla="*/ 109 w 190"/>
              <a:gd name="T13" fmla="*/ 97 h 185"/>
              <a:gd name="T14" fmla="*/ 184 w 190"/>
              <a:gd name="T15" fmla="*/ 1 h 185"/>
              <a:gd name="T16" fmla="*/ 88 w 190"/>
              <a:gd name="T17" fmla="*/ 38 h 185"/>
              <a:gd name="T18" fmla="*/ 10 w 190"/>
              <a:gd name="T19" fmla="*/ 91 h 185"/>
              <a:gd name="T20" fmla="*/ 52 w 190"/>
              <a:gd name="T21" fmla="*/ 133 h 185"/>
              <a:gd name="T22" fmla="*/ 82 w 190"/>
              <a:gd name="T23" fmla="*/ 143 h 185"/>
              <a:gd name="T24" fmla="*/ 117 w 190"/>
              <a:gd name="T25" fmla="*/ 127 h 185"/>
              <a:gd name="T26" fmla="*/ 184 w 190"/>
              <a:gd name="T27" fmla="*/ 1 h 185"/>
              <a:gd name="T28" fmla="*/ 98 w 190"/>
              <a:gd name="T29" fmla="*/ 155 h 185"/>
              <a:gd name="T30" fmla="*/ 82 w 190"/>
              <a:gd name="T31" fmla="*/ 134 h 185"/>
              <a:gd name="T32" fmla="*/ 75 w 190"/>
              <a:gd name="T33" fmla="*/ 135 h 185"/>
              <a:gd name="T34" fmla="*/ 50 w 190"/>
              <a:gd name="T35" fmla="*/ 105 h 185"/>
              <a:gd name="T36" fmla="*/ 30 w 190"/>
              <a:gd name="T37" fmla="*/ 87 h 185"/>
              <a:gd name="T38" fmla="*/ 61 w 190"/>
              <a:gd name="T39" fmla="*/ 75 h 185"/>
              <a:gd name="T40" fmla="*/ 109 w 190"/>
              <a:gd name="T41" fmla="*/ 125 h 185"/>
              <a:gd name="T42" fmla="*/ 134 w 190"/>
              <a:gd name="T43" fmla="*/ 99 h 185"/>
              <a:gd name="T44" fmla="*/ 67 w 190"/>
              <a:gd name="T45" fmla="*/ 70 h 185"/>
              <a:gd name="T46" fmla="*/ 94 w 190"/>
              <a:gd name="T47" fmla="*/ 44 h 185"/>
              <a:gd name="T48" fmla="*/ 141 w 190"/>
              <a:gd name="T49" fmla="*/ 91 h 185"/>
              <a:gd name="T50" fmla="*/ 84 w 190"/>
              <a:gd name="T51" fmla="*/ 72 h 185"/>
              <a:gd name="T52" fmla="*/ 92 w 190"/>
              <a:gd name="T53" fmla="*/ 72 h 185"/>
              <a:gd name="T54" fmla="*/ 139 w 190"/>
              <a:gd name="T55" fmla="*/ 59 h 185"/>
              <a:gd name="T56" fmla="*/ 139 w 190"/>
              <a:gd name="T57" fmla="*/ 34 h 185"/>
              <a:gd name="T58" fmla="*/ 139 w 190"/>
              <a:gd name="T59" fmla="*/ 59 h 185"/>
              <a:gd name="T60" fmla="*/ 143 w 190"/>
              <a:gd name="T61" fmla="*/ 46 h 185"/>
              <a:gd name="T62" fmla="*/ 135 w 190"/>
              <a:gd name="T63" fmla="*/ 46 h 185"/>
              <a:gd name="T64" fmla="*/ 101 w 190"/>
              <a:gd name="T65" fmla="*/ 88 h 185"/>
              <a:gd name="T66" fmla="*/ 101 w 190"/>
              <a:gd name="T67" fmla="*/ 80 h 185"/>
              <a:gd name="T68" fmla="*/ 101 w 190"/>
              <a:gd name="T69" fmla="*/ 8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" h="185">
                <a:moveTo>
                  <a:pt x="32" y="104"/>
                </a:moveTo>
                <a:cubicBezTo>
                  <a:pt x="0" y="185"/>
                  <a:pt x="0" y="185"/>
                  <a:pt x="0" y="185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80" y="153"/>
                  <a:pt x="79" y="153"/>
                  <a:pt x="77" y="153"/>
                </a:cubicBezTo>
                <a:cubicBezTo>
                  <a:pt x="52" y="153"/>
                  <a:pt x="29" y="129"/>
                  <a:pt x="32" y="104"/>
                </a:cubicBezTo>
                <a:close/>
                <a:moveTo>
                  <a:pt x="15" y="170"/>
                </a:moveTo>
                <a:cubicBezTo>
                  <a:pt x="30" y="132"/>
                  <a:pt x="30" y="132"/>
                  <a:pt x="30" y="132"/>
                </a:cubicBezTo>
                <a:cubicBezTo>
                  <a:pt x="32" y="136"/>
                  <a:pt x="35" y="140"/>
                  <a:pt x="38" y="143"/>
                </a:cubicBezTo>
                <a:cubicBezTo>
                  <a:pt x="42" y="148"/>
                  <a:pt x="47" y="152"/>
                  <a:pt x="53" y="155"/>
                </a:cubicBezTo>
                <a:lnTo>
                  <a:pt x="15" y="170"/>
                </a:lnTo>
                <a:close/>
                <a:moveTo>
                  <a:pt x="113" y="101"/>
                </a:moveTo>
                <a:cubicBezTo>
                  <a:pt x="116" y="101"/>
                  <a:pt x="118" y="99"/>
                  <a:pt x="118" y="97"/>
                </a:cubicBezTo>
                <a:cubicBezTo>
                  <a:pt x="118" y="95"/>
                  <a:pt x="116" y="93"/>
                  <a:pt x="113" y="93"/>
                </a:cubicBezTo>
                <a:cubicBezTo>
                  <a:pt x="111" y="93"/>
                  <a:pt x="109" y="95"/>
                  <a:pt x="109" y="97"/>
                </a:cubicBezTo>
                <a:cubicBezTo>
                  <a:pt x="109" y="99"/>
                  <a:pt x="111" y="101"/>
                  <a:pt x="113" y="101"/>
                </a:cubicBezTo>
                <a:close/>
                <a:moveTo>
                  <a:pt x="184" y="1"/>
                </a:moveTo>
                <a:cubicBezTo>
                  <a:pt x="183" y="0"/>
                  <a:pt x="180" y="0"/>
                  <a:pt x="177" y="0"/>
                </a:cubicBezTo>
                <a:cubicBezTo>
                  <a:pt x="159" y="0"/>
                  <a:pt x="113" y="13"/>
                  <a:pt x="88" y="38"/>
                </a:cubicBezTo>
                <a:cubicBezTo>
                  <a:pt x="82" y="44"/>
                  <a:pt x="62" y="62"/>
                  <a:pt x="58" y="68"/>
                </a:cubicBezTo>
                <a:cubicBezTo>
                  <a:pt x="43" y="72"/>
                  <a:pt x="22" y="80"/>
                  <a:pt x="10" y="91"/>
                </a:cubicBezTo>
                <a:cubicBezTo>
                  <a:pt x="10" y="91"/>
                  <a:pt x="25" y="91"/>
                  <a:pt x="42" y="103"/>
                </a:cubicBezTo>
                <a:cubicBezTo>
                  <a:pt x="40" y="113"/>
                  <a:pt x="43" y="124"/>
                  <a:pt x="52" y="133"/>
                </a:cubicBezTo>
                <a:cubicBezTo>
                  <a:pt x="59" y="140"/>
                  <a:pt x="67" y="144"/>
                  <a:pt x="75" y="144"/>
                </a:cubicBezTo>
                <a:cubicBezTo>
                  <a:pt x="78" y="144"/>
                  <a:pt x="80" y="143"/>
                  <a:pt x="82" y="143"/>
                </a:cubicBezTo>
                <a:cubicBezTo>
                  <a:pt x="94" y="160"/>
                  <a:pt x="94" y="175"/>
                  <a:pt x="94" y="175"/>
                </a:cubicBezTo>
                <a:cubicBezTo>
                  <a:pt x="105" y="163"/>
                  <a:pt x="113" y="142"/>
                  <a:pt x="117" y="127"/>
                </a:cubicBezTo>
                <a:cubicBezTo>
                  <a:pt x="124" y="123"/>
                  <a:pt x="141" y="103"/>
                  <a:pt x="147" y="97"/>
                </a:cubicBezTo>
                <a:cubicBezTo>
                  <a:pt x="177" y="68"/>
                  <a:pt x="190" y="7"/>
                  <a:pt x="184" y="1"/>
                </a:cubicBezTo>
                <a:close/>
                <a:moveTo>
                  <a:pt x="109" y="125"/>
                </a:moveTo>
                <a:cubicBezTo>
                  <a:pt x="106" y="136"/>
                  <a:pt x="102" y="147"/>
                  <a:pt x="98" y="155"/>
                </a:cubicBezTo>
                <a:cubicBezTo>
                  <a:pt x="96" y="150"/>
                  <a:pt x="93" y="144"/>
                  <a:pt x="89" y="138"/>
                </a:cubicBezTo>
                <a:cubicBezTo>
                  <a:pt x="88" y="136"/>
                  <a:pt x="85" y="134"/>
                  <a:pt x="82" y="134"/>
                </a:cubicBezTo>
                <a:cubicBezTo>
                  <a:pt x="82" y="134"/>
                  <a:pt x="81" y="134"/>
                  <a:pt x="80" y="135"/>
                </a:cubicBezTo>
                <a:cubicBezTo>
                  <a:pt x="79" y="135"/>
                  <a:pt x="77" y="135"/>
                  <a:pt x="75" y="135"/>
                </a:cubicBezTo>
                <a:cubicBezTo>
                  <a:pt x="69" y="135"/>
                  <a:pt x="63" y="132"/>
                  <a:pt x="58" y="127"/>
                </a:cubicBezTo>
                <a:cubicBezTo>
                  <a:pt x="51" y="121"/>
                  <a:pt x="48" y="113"/>
                  <a:pt x="50" y="105"/>
                </a:cubicBezTo>
                <a:cubicBezTo>
                  <a:pt x="51" y="101"/>
                  <a:pt x="50" y="98"/>
                  <a:pt x="47" y="96"/>
                </a:cubicBezTo>
                <a:cubicBezTo>
                  <a:pt x="41" y="92"/>
                  <a:pt x="35" y="89"/>
                  <a:pt x="30" y="87"/>
                </a:cubicBezTo>
                <a:cubicBezTo>
                  <a:pt x="38" y="83"/>
                  <a:pt x="49" y="79"/>
                  <a:pt x="60" y="76"/>
                </a:cubicBezTo>
                <a:cubicBezTo>
                  <a:pt x="60" y="76"/>
                  <a:pt x="60" y="76"/>
                  <a:pt x="61" y="75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10" y="125"/>
                  <a:pt x="109" y="125"/>
                  <a:pt x="109" y="125"/>
                </a:cubicBezTo>
                <a:close/>
                <a:moveTo>
                  <a:pt x="141" y="91"/>
                </a:moveTo>
                <a:cubicBezTo>
                  <a:pt x="140" y="93"/>
                  <a:pt x="137" y="96"/>
                  <a:pt x="134" y="99"/>
                </a:cubicBezTo>
                <a:cubicBezTo>
                  <a:pt x="129" y="105"/>
                  <a:pt x="120" y="113"/>
                  <a:pt x="115" y="118"/>
                </a:cubicBezTo>
                <a:cubicBezTo>
                  <a:pt x="67" y="70"/>
                  <a:pt x="67" y="70"/>
                  <a:pt x="67" y="70"/>
                </a:cubicBezTo>
                <a:cubicBezTo>
                  <a:pt x="72" y="65"/>
                  <a:pt x="80" y="56"/>
                  <a:pt x="86" y="51"/>
                </a:cubicBezTo>
                <a:cubicBezTo>
                  <a:pt x="89" y="48"/>
                  <a:pt x="92" y="45"/>
                  <a:pt x="94" y="44"/>
                </a:cubicBezTo>
                <a:cubicBezTo>
                  <a:pt x="116" y="21"/>
                  <a:pt x="160" y="8"/>
                  <a:pt x="177" y="8"/>
                </a:cubicBezTo>
                <a:cubicBezTo>
                  <a:pt x="177" y="22"/>
                  <a:pt x="165" y="68"/>
                  <a:pt x="141" y="91"/>
                </a:cubicBezTo>
                <a:close/>
                <a:moveTo>
                  <a:pt x="88" y="67"/>
                </a:moveTo>
                <a:cubicBezTo>
                  <a:pt x="86" y="67"/>
                  <a:pt x="84" y="69"/>
                  <a:pt x="84" y="72"/>
                </a:cubicBezTo>
                <a:cubicBezTo>
                  <a:pt x="84" y="74"/>
                  <a:pt x="86" y="76"/>
                  <a:pt x="88" y="76"/>
                </a:cubicBezTo>
                <a:cubicBezTo>
                  <a:pt x="90" y="76"/>
                  <a:pt x="92" y="74"/>
                  <a:pt x="92" y="72"/>
                </a:cubicBezTo>
                <a:cubicBezTo>
                  <a:pt x="92" y="69"/>
                  <a:pt x="90" y="67"/>
                  <a:pt x="88" y="67"/>
                </a:cubicBezTo>
                <a:close/>
                <a:moveTo>
                  <a:pt x="139" y="59"/>
                </a:moveTo>
                <a:cubicBezTo>
                  <a:pt x="146" y="59"/>
                  <a:pt x="151" y="53"/>
                  <a:pt x="151" y="46"/>
                </a:cubicBezTo>
                <a:cubicBezTo>
                  <a:pt x="151" y="39"/>
                  <a:pt x="146" y="34"/>
                  <a:pt x="139" y="34"/>
                </a:cubicBezTo>
                <a:cubicBezTo>
                  <a:pt x="132" y="34"/>
                  <a:pt x="126" y="39"/>
                  <a:pt x="126" y="46"/>
                </a:cubicBezTo>
                <a:cubicBezTo>
                  <a:pt x="126" y="53"/>
                  <a:pt x="132" y="59"/>
                  <a:pt x="139" y="59"/>
                </a:cubicBezTo>
                <a:close/>
                <a:moveTo>
                  <a:pt x="139" y="42"/>
                </a:moveTo>
                <a:cubicBezTo>
                  <a:pt x="141" y="42"/>
                  <a:pt x="143" y="44"/>
                  <a:pt x="143" y="46"/>
                </a:cubicBezTo>
                <a:cubicBezTo>
                  <a:pt x="143" y="49"/>
                  <a:pt x="141" y="50"/>
                  <a:pt x="139" y="50"/>
                </a:cubicBezTo>
                <a:cubicBezTo>
                  <a:pt x="136" y="50"/>
                  <a:pt x="135" y="49"/>
                  <a:pt x="135" y="46"/>
                </a:cubicBezTo>
                <a:cubicBezTo>
                  <a:pt x="135" y="44"/>
                  <a:pt x="136" y="42"/>
                  <a:pt x="139" y="42"/>
                </a:cubicBezTo>
                <a:close/>
                <a:moveTo>
                  <a:pt x="101" y="88"/>
                </a:moveTo>
                <a:cubicBezTo>
                  <a:pt x="103" y="88"/>
                  <a:pt x="105" y="87"/>
                  <a:pt x="105" y="84"/>
                </a:cubicBezTo>
                <a:cubicBezTo>
                  <a:pt x="105" y="82"/>
                  <a:pt x="103" y="80"/>
                  <a:pt x="101" y="80"/>
                </a:cubicBezTo>
                <a:cubicBezTo>
                  <a:pt x="98" y="80"/>
                  <a:pt x="97" y="82"/>
                  <a:pt x="97" y="84"/>
                </a:cubicBezTo>
                <a:cubicBezTo>
                  <a:pt x="97" y="87"/>
                  <a:pt x="98" y="88"/>
                  <a:pt x="101" y="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true"/>
          <p:nvPr>
            <p:custDataLst>
              <p:tags r:id="rId11"/>
            </p:custDataLst>
          </p:nvPr>
        </p:nvSpPr>
        <p:spPr>
          <a:xfrm>
            <a:off x="4168140" y="1675765"/>
            <a:ext cx="598741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algn="l" fontAlgn="auto">
              <a:lnSpc>
                <a:spcPct val="150000"/>
              </a:lnSpc>
              <a:buClrTx/>
              <a:buSzTx/>
              <a:buFontTx/>
            </a:pPr>
            <a:r>
              <a:rPr sz="24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2.报表期为</a:t>
            </a:r>
            <a:r>
              <a:rPr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2023年度</a:t>
            </a:r>
            <a:endParaRPr sz="28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 algn="l" fontAlgn="auto">
              <a:lnSpc>
                <a:spcPct val="150000"/>
              </a:lnSpc>
              <a:buClrTx/>
              <a:buSzTx/>
              <a:buFontTx/>
            </a:pPr>
            <a:r>
              <a:rPr sz="24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请在填报时注意报表期间数据。</a:t>
            </a:r>
            <a:endParaRPr sz="24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4168139" y="3987165"/>
            <a:ext cx="713787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3.入库税收口径是指2023年度企业实际入库数。</a:t>
            </a:r>
            <a:endParaRPr sz="2400" b="1" dirty="0"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>
              <a:lnSpc>
                <a:spcPct val="150000"/>
              </a:lnSpc>
            </a:pPr>
            <a:r>
              <a:rPr sz="2400" b="1" dirty="0" err="1" smtClean="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请按照上述口径填写数据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2400" b="1" dirty="0"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标题 1"/>
          <p:cNvSpPr>
            <a:spLocks noGrp="true"/>
          </p:cNvSpPr>
          <p:nvPr>
            <p:custDataLst>
              <p:tags r:id="rId12"/>
            </p:custDataLst>
          </p:nvPr>
        </p:nvSpPr>
        <p:spPr>
          <a:xfrm>
            <a:off x="167640" y="114935"/>
            <a:ext cx="4459605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五、数据填报注意事项</a:t>
            </a:r>
            <a:endParaRPr lang="zh-CN" altLang="en-US" sz="2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653" y="627063"/>
            <a:ext cx="8570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true"/>
      <p:bldP spid="54" grpId="0" bldLvl="0" animBg="true"/>
      <p:bldP spid="55" grpId="0" bldLvl="0" animBg="true"/>
      <p:bldP spid="60" grpId="0" bldLvl="0" animBg="true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5" name="图片 4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3" name="文本框 2"/>
          <p:cNvSpPr txBox="true"/>
          <p:nvPr/>
        </p:nvSpPr>
        <p:spPr>
          <a:xfrm>
            <a:off x="7286625" y="2937510"/>
            <a:ext cx="475615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法人企业</a:t>
            </a:r>
            <a:r>
              <a:rPr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需填写本法人（含其非独立核算的非法人分支机构，下同）的相关税费指标（企业表第2-26</a:t>
            </a:r>
            <a:r>
              <a:rPr 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行及货物劳务服务表各行，下同）、财务和其他指标（企业表26</a:t>
            </a:r>
            <a:r>
              <a:rPr 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-404行）</a:t>
            </a:r>
            <a:endParaRPr sz="2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true"/>
          <p:nvPr>
            <p:custDataLst>
              <p:tags r:id="rId7"/>
            </p:custDataLst>
          </p:nvPr>
        </p:nvSpPr>
        <p:spPr>
          <a:xfrm>
            <a:off x="557530" y="2042795"/>
            <a:ext cx="439674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en-US" sz="2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独立核算的非法人企业</a:t>
            </a:r>
            <a:r>
              <a:rPr sz="2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需填写本企业相关税费指标、财务和其他指标</a:t>
            </a:r>
            <a:endParaRPr sz="2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2" name="泪滴形 51"/>
          <p:cNvSpPr>
            <a:spLocks noChangeAspect="true"/>
          </p:cNvSpPr>
          <p:nvPr/>
        </p:nvSpPr>
        <p:spPr>
          <a:xfrm rot="13500000">
            <a:off x="5320665" y="1691005"/>
            <a:ext cx="1647825" cy="1583055"/>
          </a:xfrm>
          <a:prstGeom prst="teardrop">
            <a:avLst/>
          </a:prstGeom>
          <a:solidFill>
            <a:srgbClr val="1E487A"/>
          </a:solid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2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Freeform 342"/>
          <p:cNvSpPr/>
          <p:nvPr>
            <p:custDataLst>
              <p:tags r:id="rId8"/>
            </p:custDataLst>
          </p:nvPr>
        </p:nvSpPr>
        <p:spPr bwMode="auto">
          <a:xfrm>
            <a:off x="5932170" y="2350770"/>
            <a:ext cx="327025" cy="263525"/>
          </a:xfrm>
          <a:custGeom>
            <a:avLst/>
            <a:gdLst>
              <a:gd name="T0" fmla="*/ 12 w 159"/>
              <a:gd name="T1" fmla="*/ 75 h 123"/>
              <a:gd name="T2" fmla="*/ 28 w 159"/>
              <a:gd name="T3" fmla="*/ 64 h 123"/>
              <a:gd name="T4" fmla="*/ 52 w 159"/>
              <a:gd name="T5" fmla="*/ 92 h 123"/>
              <a:gd name="T6" fmla="*/ 80 w 159"/>
              <a:gd name="T7" fmla="*/ 32 h 123"/>
              <a:gd name="T8" fmla="*/ 110 w 159"/>
              <a:gd name="T9" fmla="*/ 123 h 123"/>
              <a:gd name="T10" fmla="*/ 136 w 159"/>
              <a:gd name="T11" fmla="*/ 59 h 123"/>
              <a:gd name="T12" fmla="*/ 147 w 159"/>
              <a:gd name="T13" fmla="*/ 85 h 123"/>
              <a:gd name="T14" fmla="*/ 159 w 159"/>
              <a:gd name="T15" fmla="*/ 83 h 123"/>
              <a:gd name="T16" fmla="*/ 136 w 159"/>
              <a:gd name="T17" fmla="*/ 29 h 123"/>
              <a:gd name="T18" fmla="*/ 111 w 159"/>
              <a:gd name="T19" fmla="*/ 89 h 123"/>
              <a:gd name="T20" fmla="*/ 81 w 159"/>
              <a:gd name="T21" fmla="*/ 0 h 123"/>
              <a:gd name="T22" fmla="*/ 49 w 159"/>
              <a:gd name="T23" fmla="*/ 72 h 123"/>
              <a:gd name="T24" fmla="*/ 31 w 159"/>
              <a:gd name="T25" fmla="*/ 50 h 123"/>
              <a:gd name="T26" fmla="*/ 0 w 159"/>
              <a:gd name="T27" fmla="*/ 72 h 123"/>
              <a:gd name="T28" fmla="*/ 8 w 159"/>
              <a:gd name="T29" fmla="*/ 78 h 123"/>
              <a:gd name="T30" fmla="*/ 12 w 159"/>
              <a:gd name="T31" fmla="*/ 7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9" h="123">
                <a:moveTo>
                  <a:pt x="12" y="75"/>
                </a:moveTo>
                <a:lnTo>
                  <a:pt x="28" y="64"/>
                </a:lnTo>
                <a:lnTo>
                  <a:pt x="52" y="92"/>
                </a:lnTo>
                <a:lnTo>
                  <a:pt x="80" y="32"/>
                </a:lnTo>
                <a:lnTo>
                  <a:pt x="110" y="123"/>
                </a:lnTo>
                <a:lnTo>
                  <a:pt x="136" y="59"/>
                </a:lnTo>
                <a:lnTo>
                  <a:pt x="147" y="85"/>
                </a:lnTo>
                <a:lnTo>
                  <a:pt x="159" y="83"/>
                </a:lnTo>
                <a:lnTo>
                  <a:pt x="136" y="29"/>
                </a:lnTo>
                <a:lnTo>
                  <a:pt x="111" y="89"/>
                </a:lnTo>
                <a:lnTo>
                  <a:pt x="81" y="0"/>
                </a:lnTo>
                <a:lnTo>
                  <a:pt x="49" y="72"/>
                </a:lnTo>
                <a:lnTo>
                  <a:pt x="31" y="50"/>
                </a:lnTo>
                <a:lnTo>
                  <a:pt x="0" y="72"/>
                </a:lnTo>
                <a:lnTo>
                  <a:pt x="8" y="78"/>
                </a:lnTo>
                <a:lnTo>
                  <a:pt x="12" y="75"/>
                </a:ln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249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5" name="Freeform 343"/>
          <p:cNvSpPr>
            <a:spLocks noEditPoints="true"/>
          </p:cNvSpPr>
          <p:nvPr>
            <p:custDataLst>
              <p:tags r:id="rId9"/>
            </p:custDataLst>
          </p:nvPr>
        </p:nvSpPr>
        <p:spPr bwMode="auto">
          <a:xfrm>
            <a:off x="5862320" y="2280285"/>
            <a:ext cx="466725" cy="404495"/>
          </a:xfrm>
          <a:custGeom>
            <a:avLst/>
            <a:gdLst>
              <a:gd name="T0" fmla="*/ 0 w 227"/>
              <a:gd name="T1" fmla="*/ 0 h 189"/>
              <a:gd name="T2" fmla="*/ 0 w 227"/>
              <a:gd name="T3" fmla="*/ 189 h 189"/>
              <a:gd name="T4" fmla="*/ 227 w 227"/>
              <a:gd name="T5" fmla="*/ 189 h 189"/>
              <a:gd name="T6" fmla="*/ 227 w 227"/>
              <a:gd name="T7" fmla="*/ 0 h 189"/>
              <a:gd name="T8" fmla="*/ 0 w 227"/>
              <a:gd name="T9" fmla="*/ 0 h 189"/>
              <a:gd name="T10" fmla="*/ 205 w 227"/>
              <a:gd name="T11" fmla="*/ 167 h 189"/>
              <a:gd name="T12" fmla="*/ 22 w 227"/>
              <a:gd name="T13" fmla="*/ 167 h 189"/>
              <a:gd name="T14" fmla="*/ 22 w 227"/>
              <a:gd name="T15" fmla="*/ 22 h 189"/>
              <a:gd name="T16" fmla="*/ 205 w 227"/>
              <a:gd name="T17" fmla="*/ 22 h 189"/>
              <a:gd name="T18" fmla="*/ 205 w 227"/>
              <a:gd name="T19" fmla="*/ 16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89">
                <a:moveTo>
                  <a:pt x="0" y="0"/>
                </a:moveTo>
                <a:lnTo>
                  <a:pt x="0" y="189"/>
                </a:lnTo>
                <a:lnTo>
                  <a:pt x="227" y="189"/>
                </a:lnTo>
                <a:lnTo>
                  <a:pt x="227" y="0"/>
                </a:lnTo>
                <a:lnTo>
                  <a:pt x="0" y="0"/>
                </a:lnTo>
                <a:close/>
                <a:moveTo>
                  <a:pt x="205" y="167"/>
                </a:moveTo>
                <a:lnTo>
                  <a:pt x="22" y="167"/>
                </a:lnTo>
                <a:lnTo>
                  <a:pt x="22" y="22"/>
                </a:lnTo>
                <a:lnTo>
                  <a:pt x="205" y="22"/>
                </a:lnTo>
                <a:lnTo>
                  <a:pt x="205" y="1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249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泪滴形 5"/>
          <p:cNvSpPr>
            <a:spLocks noChangeAspect="true"/>
          </p:cNvSpPr>
          <p:nvPr>
            <p:custDataLst>
              <p:tags r:id="rId10"/>
            </p:custDataLst>
          </p:nvPr>
        </p:nvSpPr>
        <p:spPr>
          <a:xfrm rot="2700000">
            <a:off x="5320030" y="3288665"/>
            <a:ext cx="1647825" cy="1581785"/>
          </a:xfrm>
          <a:prstGeom prst="teardrop">
            <a:avLst/>
          </a:prstGeom>
          <a:solidFill>
            <a:srgbClr val="5773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249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8" name="Freeform 195"/>
          <p:cNvSpPr>
            <a:spLocks noChangeAspect="true" noEditPoints="true"/>
          </p:cNvSpPr>
          <p:nvPr>
            <p:custDataLst>
              <p:tags r:id="rId11"/>
            </p:custDataLst>
          </p:nvPr>
        </p:nvSpPr>
        <p:spPr bwMode="auto">
          <a:xfrm rot="10800000">
            <a:off x="5862320" y="3862070"/>
            <a:ext cx="513715" cy="434975"/>
          </a:xfrm>
          <a:custGeom>
            <a:avLst/>
            <a:gdLst>
              <a:gd name="T0" fmla="*/ 201 w 252"/>
              <a:gd name="T1" fmla="*/ 52 h 204"/>
              <a:gd name="T2" fmla="*/ 201 w 252"/>
              <a:gd name="T3" fmla="*/ 0 h 204"/>
              <a:gd name="T4" fmla="*/ 0 w 252"/>
              <a:gd name="T5" fmla="*/ 0 h 204"/>
              <a:gd name="T6" fmla="*/ 0 w 252"/>
              <a:gd name="T7" fmla="*/ 152 h 204"/>
              <a:gd name="T8" fmla="*/ 51 w 252"/>
              <a:gd name="T9" fmla="*/ 152 h 204"/>
              <a:gd name="T10" fmla="*/ 51 w 252"/>
              <a:gd name="T11" fmla="*/ 204 h 204"/>
              <a:gd name="T12" fmla="*/ 252 w 252"/>
              <a:gd name="T13" fmla="*/ 204 h 204"/>
              <a:gd name="T14" fmla="*/ 252 w 252"/>
              <a:gd name="T15" fmla="*/ 52 h 204"/>
              <a:gd name="T16" fmla="*/ 201 w 252"/>
              <a:gd name="T17" fmla="*/ 52 h 204"/>
              <a:gd name="T18" fmla="*/ 25 w 252"/>
              <a:gd name="T19" fmla="*/ 127 h 204"/>
              <a:gd name="T20" fmla="*/ 25 w 252"/>
              <a:gd name="T21" fmla="*/ 25 h 204"/>
              <a:gd name="T22" fmla="*/ 176 w 252"/>
              <a:gd name="T23" fmla="*/ 25 h 204"/>
              <a:gd name="T24" fmla="*/ 176 w 252"/>
              <a:gd name="T25" fmla="*/ 52 h 204"/>
              <a:gd name="T26" fmla="*/ 51 w 252"/>
              <a:gd name="T27" fmla="*/ 52 h 204"/>
              <a:gd name="T28" fmla="*/ 51 w 252"/>
              <a:gd name="T29" fmla="*/ 127 h 204"/>
              <a:gd name="T30" fmla="*/ 25 w 252"/>
              <a:gd name="T31" fmla="*/ 127 h 204"/>
              <a:gd name="T32" fmla="*/ 76 w 252"/>
              <a:gd name="T33" fmla="*/ 77 h 204"/>
              <a:gd name="T34" fmla="*/ 227 w 252"/>
              <a:gd name="T35" fmla="*/ 77 h 204"/>
              <a:gd name="T36" fmla="*/ 227 w 252"/>
              <a:gd name="T37" fmla="*/ 179 h 204"/>
              <a:gd name="T38" fmla="*/ 76 w 252"/>
              <a:gd name="T39" fmla="*/ 179 h 204"/>
              <a:gd name="T40" fmla="*/ 76 w 252"/>
              <a:gd name="T41" fmla="*/ 7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2" h="204">
                <a:moveTo>
                  <a:pt x="201" y="52"/>
                </a:moveTo>
                <a:lnTo>
                  <a:pt x="201" y="0"/>
                </a:lnTo>
                <a:lnTo>
                  <a:pt x="0" y="0"/>
                </a:lnTo>
                <a:lnTo>
                  <a:pt x="0" y="152"/>
                </a:lnTo>
                <a:lnTo>
                  <a:pt x="51" y="152"/>
                </a:lnTo>
                <a:lnTo>
                  <a:pt x="51" y="204"/>
                </a:lnTo>
                <a:lnTo>
                  <a:pt x="252" y="204"/>
                </a:lnTo>
                <a:lnTo>
                  <a:pt x="252" y="52"/>
                </a:lnTo>
                <a:lnTo>
                  <a:pt x="201" y="52"/>
                </a:lnTo>
                <a:close/>
                <a:moveTo>
                  <a:pt x="25" y="127"/>
                </a:moveTo>
                <a:lnTo>
                  <a:pt x="25" y="25"/>
                </a:lnTo>
                <a:lnTo>
                  <a:pt x="176" y="25"/>
                </a:lnTo>
                <a:lnTo>
                  <a:pt x="176" y="52"/>
                </a:lnTo>
                <a:lnTo>
                  <a:pt x="51" y="52"/>
                </a:lnTo>
                <a:lnTo>
                  <a:pt x="51" y="127"/>
                </a:lnTo>
                <a:lnTo>
                  <a:pt x="25" y="127"/>
                </a:lnTo>
                <a:close/>
                <a:moveTo>
                  <a:pt x="76" y="77"/>
                </a:moveTo>
                <a:lnTo>
                  <a:pt x="227" y="77"/>
                </a:lnTo>
                <a:lnTo>
                  <a:pt x="227" y="179"/>
                </a:lnTo>
                <a:lnTo>
                  <a:pt x="76" y="179"/>
                </a:lnTo>
                <a:lnTo>
                  <a:pt x="76" y="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249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5" name="Rectangle 429"/>
          <p:cNvSpPr>
            <a:spLocks noChangeArrowheads="true"/>
          </p:cNvSpPr>
          <p:nvPr>
            <p:custDataLst>
              <p:tags r:id="rId12"/>
            </p:custDataLst>
          </p:nvPr>
        </p:nvSpPr>
        <p:spPr bwMode="auto">
          <a:xfrm>
            <a:off x="6217920" y="5597525"/>
            <a:ext cx="41275" cy="49530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249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Title 6"/>
          <p:cNvSpPr txBox="true"/>
          <p:nvPr/>
        </p:nvSpPr>
        <p:spPr>
          <a:xfrm>
            <a:off x="720090" y="1078865"/>
            <a:ext cx="3023870" cy="450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>
              <a:buClrTx/>
              <a:buSzTx/>
              <a:buFontTx/>
            </a:pPr>
            <a:r>
              <a:rPr sz="9600" b="1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4.指标范围</a:t>
            </a:r>
            <a:endParaRPr sz="9600" b="1"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true"/>
          </p:cNvSpPr>
          <p:nvPr>
            <p:custDataLst>
              <p:tags r:id="rId13"/>
            </p:custDataLst>
          </p:nvPr>
        </p:nvSpPr>
        <p:spPr>
          <a:xfrm>
            <a:off x="167640" y="114935"/>
            <a:ext cx="4459605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五、数据填报注意事项</a:t>
            </a:r>
            <a:endParaRPr lang="zh-CN" altLang="en-US" sz="2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1653" y="627063"/>
            <a:ext cx="8570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00"/>
    </mc:Choice>
    <mc:Fallback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6" name="图片 5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10" name="文本框 9"/>
          <p:cNvSpPr txBox="true"/>
          <p:nvPr/>
        </p:nvSpPr>
        <p:spPr>
          <a:xfrm>
            <a:off x="985520" y="2566670"/>
            <a:ext cx="10029825" cy="1780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  <a:buClrTx/>
              <a:buSz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endParaRPr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endParaRPr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0" name="文本框 99"/>
          <p:cNvSpPr txBox="true"/>
          <p:nvPr>
            <p:custDataLst>
              <p:tags r:id="rId7"/>
            </p:custDataLst>
          </p:nvPr>
        </p:nvSpPr>
        <p:spPr>
          <a:xfrm>
            <a:off x="521970" y="1971040"/>
            <a:ext cx="11161395" cy="4107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fontAlgn="auto">
              <a:lnSpc>
                <a:spcPts val="3480"/>
              </a:lnSpc>
              <a:buFont typeface="Wingdings" panose="05000000000000000000" charset="0"/>
              <a:buChar char="Ø"/>
            </a:pP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仅有总机构纳入调查范围时</a:t>
            </a:r>
            <a:r>
              <a:rPr lang="zh-CN" sz="2400" b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，税收及财务数据均须按照合并数据填报；</a:t>
            </a:r>
            <a:endParaRPr lang="zh-CN" sz="2400" b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ts val="3480"/>
              </a:lnSpc>
              <a:buFont typeface="Wingdings" panose="05000000000000000000" charset="0"/>
              <a:buChar char="Ø"/>
            </a:pPr>
            <a:endParaRPr lang="zh-CN" sz="2400" b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ts val="3480"/>
              </a:lnSpc>
              <a:buFont typeface="Wingdings" panose="05000000000000000000" charset="0"/>
              <a:buChar char="Ø"/>
            </a:pP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总、分机构同时列入调查范围时</a:t>
            </a:r>
            <a:r>
              <a:rPr lang="zh-CN" sz="2400" b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汇总下级缴纳的总机构仅填报本级缴纳的增值税、消费税、就地缴纳的地方税指标，以及汇总缴纳的企业所得税指标；财务指标按照合并会计报表填写。其分支机构仅须填写本级（含三级机构）缴纳增值税、消费税、就地缴纳的地方税指标和分摊的企业所得税；</a:t>
            </a:r>
            <a:endParaRPr lang="zh-CN" sz="2400" b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ts val="3480"/>
              </a:lnSpc>
              <a:buFont typeface="Wingdings" panose="05000000000000000000" charset="0"/>
              <a:buChar char="Ø"/>
            </a:pPr>
            <a:endParaRPr lang="zh-CN" sz="2400" b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ts val="3480"/>
              </a:lnSpc>
              <a:buFont typeface="Wingdings" panose="05000000000000000000" charset="0"/>
              <a:buChar char="Ø"/>
            </a:pPr>
            <a:r>
              <a:rPr lang="zh-CN" sz="2400" b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如果三级机构也纳入调查范围，二级分支机构要确保和纳入调查范围的三级机构填报的数据不重复。</a:t>
            </a:r>
            <a:endParaRPr lang="zh-CN" sz="2400" b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itle 6"/>
          <p:cNvSpPr txBox="true"/>
          <p:nvPr/>
        </p:nvSpPr>
        <p:spPr>
          <a:xfrm>
            <a:off x="720090" y="1036955"/>
            <a:ext cx="5807710" cy="450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>
              <a:buClrTx/>
              <a:buSzTx/>
              <a:buFontTx/>
            </a:pPr>
            <a:r>
              <a:rPr sz="9600" b="1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5.总分机构纳税人有哪些注意事项？</a:t>
            </a:r>
            <a:endParaRPr sz="9600" b="1"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标题 1"/>
          <p:cNvSpPr>
            <a:spLocks noGrp="true"/>
          </p:cNvSpPr>
          <p:nvPr>
            <p:custDataLst>
              <p:tags r:id="rId8"/>
            </p:custDataLst>
          </p:nvPr>
        </p:nvSpPr>
        <p:spPr>
          <a:xfrm>
            <a:off x="167640" y="114935"/>
            <a:ext cx="4459605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五、数据填报注意事项</a:t>
            </a:r>
            <a:endParaRPr lang="zh-CN" altLang="en-US" sz="2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653" y="627063"/>
            <a:ext cx="8570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00"/>
    </mc:Choice>
    <mc:Fallback>
      <p:transition spd="slow" advTm="3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6" name="图片 5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17" name="Title 6"/>
          <p:cNvSpPr txBox="true"/>
          <p:nvPr/>
        </p:nvSpPr>
        <p:spPr>
          <a:xfrm>
            <a:off x="720090" y="1022985"/>
            <a:ext cx="5807710" cy="450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>
              <a:buClrTx/>
              <a:buSzTx/>
              <a:buFontTx/>
            </a:pPr>
            <a:r>
              <a:rPr sz="9600" b="1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</a:t>
            </a:r>
            <a:r>
              <a:rPr lang="zh-CN" sz="9600" b="1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修改填报数据</a:t>
            </a:r>
            <a:endParaRPr lang="zh-CN" sz="9600" b="1"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true"/>
          </p:cNvSpPr>
          <p:nvPr>
            <p:custDataLst>
              <p:tags r:id="rId7"/>
            </p:custDataLst>
          </p:nvPr>
        </p:nvSpPr>
        <p:spPr>
          <a:xfrm>
            <a:off x="167640" y="114935"/>
            <a:ext cx="4459605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六、数据填报注意事项</a:t>
            </a:r>
            <a:endParaRPr lang="zh-CN" altLang="en-US" sz="2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1653" y="627063"/>
            <a:ext cx="8570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true"/>
          <p:nvPr/>
        </p:nvSpPr>
        <p:spPr>
          <a:xfrm>
            <a:off x="720090" y="1974850"/>
            <a:ext cx="105575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   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若上报后需要修改当期数据，请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联系主管税务机关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进行解锁，在数据解锁后进行修改操作。后续审核中，对于疑点数据，税务人员将在征求您同意后进行数据修改。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00"/>
    </mc:Choice>
    <mc:Fallback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3" name="图片 12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3" name="文本框 2"/>
          <p:cNvSpPr txBox="true"/>
          <p:nvPr>
            <p:custDataLst>
              <p:tags r:id="rId7"/>
            </p:custDataLst>
          </p:nvPr>
        </p:nvSpPr>
        <p:spPr>
          <a:xfrm>
            <a:off x="509270" y="817880"/>
            <a:ext cx="11285220" cy="6109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全国税收统计调查要开始了！按照财政部、国家税务总局统一部署，全国税收统计调查采用抽样方式选取部分企业参与调查，被选中的企业将会收到主管税务机关的通知。收到通知的企业，请您按照主管税务机关的要求，及时、完整、准确地填报调查表，感谢您的积极配合！</a:t>
            </a:r>
            <a:endParaRPr lang="zh-CN" altLang="en-US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今年税收统计调查填报时间以主管税务机关通知为准。本次税收统计调查共有4张报表，分别是信息表、调查问卷表、企业表、货物劳务服务表。为避免网络拥堵，请您尽早填报。</a:t>
            </a:r>
            <a:endParaRPr lang="zh-CN" altLang="en-US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2024年深圳税收统计调查数据采用网上直报方式上报，深圳市电子税务局网址为：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https://etax.shenzhen.chinatax.gov.cn/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，本次填报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无需提供纸质报表。</a:t>
            </a:r>
            <a:endParaRPr lang="zh-CN" altLang="en-US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8000">
        <p15:prstTrans prst="airplane"/>
      </p:transition>
    </mc:Choice>
    <mc:Fallback>
      <p:transition spd="slow" advTm="4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6" name="图片 5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17" name="Title 6"/>
          <p:cNvSpPr txBox="true"/>
          <p:nvPr/>
        </p:nvSpPr>
        <p:spPr>
          <a:xfrm>
            <a:off x="720090" y="1022985"/>
            <a:ext cx="5807710" cy="450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>
              <a:buClrTx/>
              <a:buSzTx/>
              <a:buFontTx/>
            </a:pPr>
            <a:r>
              <a:rPr lang="en-US" sz="9600" b="1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</a:t>
            </a:r>
            <a:r>
              <a:rPr lang="zh-CN" sz="9600" b="1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货物劳务服务表的填写要求</a:t>
            </a:r>
            <a:endParaRPr lang="zh-CN" sz="9600" b="1"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true"/>
          </p:cNvSpPr>
          <p:nvPr>
            <p:custDataLst>
              <p:tags r:id="rId7"/>
            </p:custDataLst>
          </p:nvPr>
        </p:nvSpPr>
        <p:spPr>
          <a:xfrm>
            <a:off x="167640" y="114935"/>
            <a:ext cx="4459605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六、数据填报注意事项</a:t>
            </a:r>
            <a:endParaRPr lang="zh-CN" altLang="en-US" sz="2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1653" y="627063"/>
            <a:ext cx="8570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true"/>
          <p:nvPr/>
        </p:nvSpPr>
        <p:spPr>
          <a:xfrm>
            <a:off x="720090" y="1974850"/>
            <a:ext cx="105575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   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填写该表的企业范围包括：工业企业（采矿业、制造业、电力、热力、燃气及水生产和供应业）以及信息传输、软件和信息技术服务业，科学研究和技术服务业五大行业的大中型企业，其余企业无需填报货物劳务服务表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00"/>
    </mc:Choice>
    <mc:Fallback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true"/>
          <p:nvPr>
            <p:custDataLst>
              <p:tags r:id="rId1"/>
            </p:custDataLst>
          </p:nvPr>
        </p:nvSpPr>
        <p:spPr>
          <a:xfrm>
            <a:off x="4800600" y="5796915"/>
            <a:ext cx="2591435" cy="775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400" b="1" dirty="0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深圳市税务局</a:t>
            </a:r>
            <a:endParaRPr lang="zh-CN" altLang="en-US" sz="2400" b="1" dirty="0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2" name="标题 1"/>
          <p:cNvSpPr>
            <a:spLocks noGrp="true"/>
          </p:cNvSpPr>
          <p:nvPr>
            <p:custDataLst>
              <p:tags r:id="rId2"/>
            </p:custDataLst>
          </p:nvPr>
        </p:nvSpPr>
        <p:spPr>
          <a:xfrm>
            <a:off x="6609298" y="2301157"/>
            <a:ext cx="4572036" cy="1172210"/>
          </a:xfrm>
          <a:prstGeom prst="rect">
            <a:avLst/>
          </a:prstGeom>
        </p:spPr>
        <p:txBody>
          <a:bodyPr vert="horz" wrap="square" lIns="90170" tIns="46990" rIns="90170" bIns="0" rtlCol="0" anchor="b" anchorCtr="fals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80604020202020204" pitchFamily="34" charset="0"/>
              <a:buNone/>
              <a:defRPr sz="6600" b="0" u="none" strike="noStrike" kern="1200" cap="none" spc="7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600" b="1" dirty="0">
                <a:solidFill>
                  <a:schemeClr val="accent1"/>
                </a:solidFill>
              </a:rPr>
              <a:t>谢谢观看！</a:t>
            </a:r>
            <a:endParaRPr lang="zh-CN" altLang="en-US" sz="6600" b="1" dirty="0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2"/>
          <p:cNvSpPr/>
          <p:nvPr/>
        </p:nvSpPr>
        <p:spPr bwMode="auto">
          <a:xfrm>
            <a:off x="1255713" y="144748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3064BE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Freeform 12"/>
          <p:cNvSpPr/>
          <p:nvPr/>
        </p:nvSpPr>
        <p:spPr bwMode="auto">
          <a:xfrm flipH="true" flipV="true">
            <a:off x="2270761" y="4334828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3064BE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2720" y="2020570"/>
            <a:ext cx="110109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目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录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文本框 8"/>
          <p:cNvSpPr txBox="true"/>
          <p:nvPr/>
        </p:nvSpPr>
        <p:spPr>
          <a:xfrm>
            <a:off x="3369310" y="1013460"/>
            <a:ext cx="744474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一、登录系统</a:t>
            </a:r>
            <a:endParaRPr lang="zh-CN" altLang="en-US" sz="3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r>
              <a:rPr lang="en-US" altLang="zh-CN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 </a:t>
            </a:r>
            <a:endParaRPr lang="en-US" altLang="zh-CN" sz="3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二、录入数据</a:t>
            </a:r>
            <a:endParaRPr lang="zh-CN" altLang="en-US" sz="3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endParaRPr lang="zh-CN" altLang="en-US" sz="3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三、审核数据</a:t>
            </a:r>
            <a:endParaRPr lang="zh-CN" altLang="en-US" sz="3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endParaRPr lang="zh-CN" altLang="en-US" sz="3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四、上报数据</a:t>
            </a:r>
            <a:endParaRPr lang="zh-CN" altLang="en-US" sz="3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endParaRPr lang="zh-CN" altLang="en-US" sz="3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五、注意事项</a:t>
            </a:r>
            <a:endParaRPr lang="zh-CN" altLang="en-US" sz="3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8088E-7 4.81481E-6 L 0.36684 0.15277 " pathEditMode="relative" rAng="0" ptsTypes="AA">
                                      <p:cBhvr>
                                        <p:cTn id="8" dur="500" spd="-99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600" y="763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9504E-6 -2.59259E-6 L -0.39498 -0.11018 " pathEditMode="relative" rAng="0" ptsTypes="AA">
                                      <p:cBhvr>
                                        <p:cTn id="12" dur="500" spd="-99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500" y="-55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4" name="图片 13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pic>
        <p:nvPicPr>
          <p:cNvPr id="5" name="图片 4" descr="C:\Users\sj\Desktop\9433869262167648553.jpg9433869262167648553"/>
          <p:cNvPicPr>
            <a:picLocks noChangeAspect="true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89535" y="627380"/>
            <a:ext cx="12371705" cy="6433185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custDataLst>
              <p:tags r:id="rId8"/>
            </p:custDataLst>
          </p:nvPr>
        </p:nvSpPr>
        <p:spPr>
          <a:xfrm>
            <a:off x="153670" y="114935"/>
            <a:ext cx="3176270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一、登录系统</a:t>
            </a:r>
            <a:endParaRPr lang="zh-CN" altLang="en-US" sz="2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21653" y="627063"/>
            <a:ext cx="8570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  <p:transition spd="med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5" name="图片 14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4" name="文本框 3"/>
          <p:cNvSpPr txBox="true"/>
          <p:nvPr>
            <p:custDataLst>
              <p:tags r:id="rId7"/>
            </p:custDataLst>
          </p:nvPr>
        </p:nvSpPr>
        <p:spPr>
          <a:xfrm>
            <a:off x="355600" y="5411470"/>
            <a:ext cx="116370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调查企业登陆国家税务总局深圳市电子税务局（建议使用谷歌Chrome(推荐)、火狐Firefox、微软Edge等），选择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企业业务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登录或者用深圳税务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扫码登录。</a:t>
            </a:r>
            <a:endParaRPr lang="zh-CN" altLang="en-US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eba578e0bdf0a22b81fa1de6c1ce218c_compress"/>
          <p:cNvPicPr>
            <a:picLocks noChangeAspect="true"/>
          </p:cNvPicPr>
          <p:nvPr/>
        </p:nvPicPr>
        <p:blipFill>
          <a:blip r:embed="rId8"/>
          <a:srcRect r="1165" b="15835"/>
          <a:stretch>
            <a:fillRect/>
          </a:stretch>
        </p:blipFill>
        <p:spPr>
          <a:xfrm>
            <a:off x="0" y="0"/>
            <a:ext cx="12192000" cy="559498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slow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4" name="图片 13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5" name="文本框 4"/>
          <p:cNvSpPr txBox="true"/>
          <p:nvPr>
            <p:custDataLst>
              <p:tags r:id="rId7"/>
            </p:custDataLst>
          </p:nvPr>
        </p:nvSpPr>
        <p:spPr>
          <a:xfrm>
            <a:off x="336550" y="5527675"/>
            <a:ext cx="11637010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切换至“我要办税” 标签，点击“税费申报及缴纳”，再</a:t>
            </a:r>
            <a:r>
              <a:rPr lang="zh-CN" altLang="en-US" sz="2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点击“申报辅助信息报告”，选择</a:t>
            </a:r>
            <a:r>
              <a:rPr lang="zh-CN" altLang="en-US" sz="22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税收统计调查</a:t>
            </a:r>
            <a:r>
              <a:rPr lang="zh-CN" altLang="en-US" sz="22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，点击进入</a:t>
            </a:r>
            <a:r>
              <a:rPr lang="zh-CN" altLang="en-US" sz="2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8"/>
          <a:srcRect b="17476"/>
          <a:stretch>
            <a:fillRect/>
          </a:stretch>
        </p:blipFill>
        <p:spPr>
          <a:xfrm>
            <a:off x="-20955" y="0"/>
            <a:ext cx="12233910" cy="538226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4" name="图片 13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5" name="文本框 4"/>
          <p:cNvSpPr txBox="true"/>
          <p:nvPr>
            <p:custDataLst>
              <p:tags r:id="rId7"/>
            </p:custDataLst>
          </p:nvPr>
        </p:nvSpPr>
        <p:spPr>
          <a:xfrm>
            <a:off x="915035" y="3919220"/>
            <a:ext cx="9401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选择所属年度为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年后，点击【采集】，进入报表填写界面。</a:t>
            </a:r>
            <a:endParaRPr lang="zh-CN" altLang="en-US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itle 6"/>
          <p:cNvSpPr txBox="true"/>
          <p:nvPr/>
        </p:nvSpPr>
        <p:spPr>
          <a:xfrm>
            <a:off x="720090" y="152400"/>
            <a:ext cx="2531110" cy="4711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/>
            <a:r>
              <a:rPr lang="en-US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 </a:t>
            </a:r>
            <a:r>
              <a:rPr lang="zh-CN" altLang="en-US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填报入口</a:t>
            </a:r>
            <a:endParaRPr lang="zh-CN" altLang="en-US" sz="40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200" y="919480"/>
            <a:ext cx="9802495" cy="290639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4" name="图片 13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5" name="文本框 4"/>
          <p:cNvSpPr txBox="true"/>
          <p:nvPr>
            <p:custDataLst>
              <p:tags r:id="rId7"/>
            </p:custDataLst>
          </p:nvPr>
        </p:nvSpPr>
        <p:spPr>
          <a:xfrm>
            <a:off x="915035" y="3919220"/>
            <a:ext cx="94011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若之前填写过报表，则会弹出是否需要还原上次填写数据的提示，可按需选择是或否。若之前未填写过报表，则会直接进入报表页面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itle 6"/>
          <p:cNvSpPr txBox="true"/>
          <p:nvPr/>
        </p:nvSpPr>
        <p:spPr>
          <a:xfrm>
            <a:off x="720090" y="152400"/>
            <a:ext cx="2531110" cy="471170"/>
          </a:xfrm>
          <a:prstGeom prst="rect">
            <a:avLst/>
          </a:prstGeom>
        </p:spPr>
        <p:txBody>
          <a:bodyPr>
            <a:normAutofit fontScale="7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/>
            <a:r>
              <a:rPr lang="en-US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 </a:t>
            </a:r>
            <a:r>
              <a:rPr lang="zh-CN" altLang="en-US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填报入口</a:t>
            </a:r>
            <a:endParaRPr lang="zh-CN" altLang="en-US" sz="40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  <a:sym typeface="+mn-ea"/>
            </a:endParaRPr>
          </a:p>
        </p:txBody>
      </p:sp>
      <p:pic>
        <p:nvPicPr>
          <p:cNvPr id="7" name="图片 6" descr="1716359777391"/>
          <p:cNvPicPr>
            <a:picLocks noChangeAspect="true"/>
          </p:cNvPicPr>
          <p:nvPr/>
        </p:nvPicPr>
        <p:blipFill>
          <a:blip r:embed="rId8"/>
          <a:srcRect t="8662" b="8075"/>
          <a:stretch>
            <a:fillRect/>
          </a:stretch>
        </p:blipFill>
        <p:spPr>
          <a:xfrm>
            <a:off x="1812608" y="1144905"/>
            <a:ext cx="7877175" cy="225234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 userDrawn="true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4" name="图片 13"/>
          <p:cNvPicPr/>
          <p:nvPr userDrawn="true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文本框 1"/>
          <p:cNvSpPr txBox="true"/>
          <p:nvPr>
            <p:custDataLst>
              <p:tags r:id="rId7"/>
            </p:custDataLst>
          </p:nvPr>
        </p:nvSpPr>
        <p:spPr>
          <a:xfrm>
            <a:off x="360045" y="6003780"/>
            <a:ext cx="10998099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今年的税收统计调查共有4张报表，分别是信息表、调查问卷表、企业表、货物劳务服务表。</a:t>
            </a:r>
            <a:endParaRPr lang="en-US" altLang="zh-CN" sz="20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标题 1"/>
          <p:cNvSpPr>
            <a:spLocks noGrp="true"/>
          </p:cNvSpPr>
          <p:nvPr>
            <p:custDataLst>
              <p:tags r:id="rId8"/>
            </p:custDataLst>
          </p:nvPr>
        </p:nvSpPr>
        <p:spPr>
          <a:xfrm>
            <a:off x="156210" y="120015"/>
            <a:ext cx="3176270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二、录入数据</a:t>
            </a:r>
            <a:endParaRPr lang="zh-CN" altLang="en-US" sz="2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21653" y="627063"/>
            <a:ext cx="8570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信息表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798496" y="684725"/>
            <a:ext cx="9311037" cy="5101200"/>
          </a:xfrm>
          <a:prstGeom prst="rect">
            <a:avLst/>
          </a:prstGeom>
        </p:spPr>
      </p:pic>
      <p:pic>
        <p:nvPicPr>
          <p:cNvPr id="6" name="图片 5" descr="C:\Users\sj\Desktop\2.jpg2"/>
          <p:cNvPicPr>
            <a:picLocks noChangeAspect="true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73150" y="820542"/>
            <a:ext cx="9310174" cy="5042535"/>
          </a:xfrm>
          <a:prstGeom prst="rect">
            <a:avLst/>
          </a:prstGeom>
        </p:spPr>
      </p:pic>
      <p:pic>
        <p:nvPicPr>
          <p:cNvPr id="7" name="图片 6" descr="调查问卷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2545" y="910590"/>
            <a:ext cx="9310174" cy="5101200"/>
          </a:xfrm>
          <a:prstGeom prst="rect">
            <a:avLst/>
          </a:prstGeom>
        </p:spPr>
      </p:pic>
      <p:pic>
        <p:nvPicPr>
          <p:cNvPr id="13" name="图片 12" descr="C:\Users\sj\Desktop\1.jpg1"/>
          <p:cNvPicPr>
            <a:picLocks noChangeAspect="true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91310" y="1040130"/>
            <a:ext cx="9690100" cy="484124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59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59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59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9、22、23、24、25、26、29、34、39、42、43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UNIT_TEXT_LINE_FORE_SCHEMECOLOR_INDEX_BRIGHTNESS" val="-0.25"/>
  <p:tag name="KSO_WM_UNIT_TEXT_LINE_FORE_SCHEMECOLOR_INDEX" val="5"/>
  <p:tag name="KSO_WM_UNIT_TEXT_LINE_FILL_TYPE" val="2"/>
  <p:tag name="KSO_WM_UNIT_TEXT_GLOW_SCHEMECOLOR_INDEX_BRIGHTNESS" val="0"/>
  <p:tag name="KSO_WM_UNIT_TEXT_GLOW_SCHEMECOLOR_INDEX" val="5"/>
</p:tagLst>
</file>

<file path=ppt/tags/tag143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ISLIDE.ICON" val="#149716;#167339;#149144;#145045;#149716;#146409;#149716;"/>
  <p:tag name="KSO_WM_TEMPLATE_SUBCATEGORY" val="0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359"/>
  <p:tag name="KSO_WM_SLIDE_ID" val="custom20204359_6"/>
</p:tagLst>
</file>

<file path=ppt/tags/tag1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ISLIDE.ICON" val="#51615;#51615;#169876;#51615;#93636;#51615;#164426;"/>
  <p:tag name="KSO_WM_SLIDE_BACKGROUND_TYPE" val="general"/>
  <p:tag name="KSO_WM_SLIDE_BK_DARK_LIGHT" val="2"/>
</p:tagLst>
</file>

<file path=ppt/tags/tag1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ISLIDE.ICON" val="#51615;#51615;#169876;#51615;#93636;#51615;#164426;"/>
  <p:tag name="KSO_WM_SLIDE_BACKGROUND_TYPE" val="general"/>
  <p:tag name="KSO_WM_SLIDE_BK_DARK_LIGHT" val="2"/>
</p:tagLst>
</file>

<file path=ppt/tags/tag1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ISLIDE.ICON" val="#51615;#51615;#169876;#51615;#93636;#51615;#164426;"/>
</p:tagLst>
</file>

<file path=ppt/tags/tag1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ISLIDE.ICON" val="#51615;#51615;#169876;#51615;#93636;#51615;#164426;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UNIT_FILL_FORE_SCHEMECOLOR_INDEX_BRIGHTNESS" val="-0.25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UNIT_FILL_FORE_SCHEMECOLOR_INDEX_BRIGHTNESS" val="0.4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6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ISLIDE.ICON" val="#51615;#51615;#169876;#51615;#93636;#51615;#164426;"/>
  <p:tag name="KSO_WM_SLIDE_BK_DARK_LIGHT" val="2"/>
  <p:tag name="KSO_WM_SLIDE_BACKGROUND_TYPE" val="general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11.xml><?xml version="1.0" encoding="utf-8"?>
<p:tagLst xmlns:p="http://schemas.openxmlformats.org/presentationml/2006/main">
  <p:tag name="KSO_WM_UNIT_FILL_FORE_SCHEMECOLOR_INDEX_BRIGHTNESS" val="-0.25"/>
  <p:tag name="KSO_WM_UNIT_FILL_FORE_SCHEMECOLOR_INDEX" val="9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12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1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ISLIDE.ICON" val="#51615;#51615;#169876;#51615;#93636;#51615;#164426;"/>
  <p:tag name="KSO_WM_SLIDE_BK_DARK_LIGHT" val="2"/>
  <p:tag name="KSO_WM_SLIDE_BACKGROUND_TYPE" val="general"/>
</p:tagLst>
</file>

<file path=ppt/tags/tag2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ISLIDE.ICON" val="#51615;#51615;#169876;#51615;#93636;#51615;#164426;"/>
  <p:tag name="KSO_WM_SLIDE_BK_DARK_LIGHT" val="2"/>
  <p:tag name="KSO_WM_SLIDE_BACKGROUND_TYPE" val="general"/>
</p:tagLst>
</file>

<file path=ppt/tags/tag22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2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ISLIDE.ICON" val="#51615;#51615;#169876;#51615;#93636;#51615;#164426;"/>
  <p:tag name="KSO_WM_SLIDE_BK_DARK_LIGHT" val="2"/>
  <p:tag name="KSO_WM_SLIDE_BACKGROUND_TYPE" val="general"/>
</p:tagLst>
</file>

<file path=ppt/tags/tag2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ISLIDE.ICON" val="#51615;#51615;#169876;#51615;#93636;#51615;#164426;"/>
  <p:tag name="KSO_WM_SLIDE_BK_DARK_LIGHT" val="2"/>
  <p:tag name="KSO_WM_SLIDE_BACKGROUND_TYPE" val="general"/>
</p:tagLst>
</file>

<file path=ppt/tags/tag2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ISLIDE.ICON" val="#51615;#51615;#169876;#51615;#93636;#51615;#164426;"/>
  <p:tag name="KSO_WM_SLIDE_BK_DARK_LIGHT" val="2"/>
  <p:tag name="KSO_WM_SLIDE_BACKGROUND_TYPE" val="general"/>
</p:tagLst>
</file>

<file path=ppt/tags/tag241.xml><?xml version="1.0" encoding="utf-8"?>
<p:tagLst xmlns:p="http://schemas.openxmlformats.org/presentationml/2006/main">
  <p:tag name="KSO_WM_UNIT_TEXT_FILL_FORE_SCHEMECOLOR_INDEX_BRIGHTNESS" val="0"/>
  <p:tag name="KSO_WM_UNIT_TEXT_FILL_FORE_SCHEMECOLOR_INDEX" val="9"/>
  <p:tag name="KSO_WM_UNIT_TEXT_FILL_TYPE" val="1"/>
  <p:tag name="KSO_WM_UNIT_TEXT_SHADOW_SCHEMECOLOR_INDEX_BRIGHTNESS" val="0"/>
  <p:tag name="KSO_WM_UNIT_TEXT_SHADOW_SCHEMECOLOR_INDEX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1"/>
  <p:tag name="KSO_WM_UNIT_VALUE" val="10"/>
  <p:tag name="KSO_WM_UNIT_TYPE" val="a"/>
  <p:tag name="KSO_WM_UNIT_INDEX" val="1"/>
  <p:tag name="KSO_WM_UNIT_PRESET_TEXT" val="谢谢观看"/>
  <p:tag name="KSO_WM_TEMPLATE_CATEGORY" val="custom"/>
  <p:tag name="KSO_WM_TEMPLATE_INDEX" val="20204359"/>
  <p:tag name="KSO_WM_UNIT_ID" val="custom20204359_43*a*1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BEAUTIFY_FLAG" val="#wm#"/>
  <p:tag name="KSO_WM_TEMPLATE_SUBCATEGORY" val="0"/>
  <p:tag name="KSO_WM_SLIDE_TYPE" val="endPage"/>
  <p:tag name="KSO_WM_SLIDE_SUBTYPE" val="pureTxt"/>
  <p:tag name="KSO_WM_SLIDE_ITEM_CNT" val="0"/>
  <p:tag name="KSO_WM_SLIDE_INDEX" val="43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359"/>
  <p:tag name="KSO_WM_SLIDE_ID" val="custom20204359_4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AF1F6"/>
      </a:dk2>
      <a:lt2>
        <a:srgbClr val="FFFFFF"/>
      </a:lt2>
      <a:accent1>
        <a:srgbClr val="476BAB"/>
      </a:accent1>
      <a:accent2>
        <a:srgbClr val="267793"/>
      </a:accent2>
      <a:accent3>
        <a:srgbClr val="2E7861"/>
      </a:accent3>
      <a:accent4>
        <a:srgbClr val="53703E"/>
      </a:accent4>
      <a:accent5>
        <a:srgbClr val="866134"/>
      </a:accent5>
      <a:accent6>
        <a:srgbClr val="AB5345"/>
      </a:accent6>
      <a:hlink>
        <a:srgbClr val="0563C1"/>
      </a:hlink>
      <a:folHlink>
        <a:srgbClr val="954E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1868</Words>
  <Application>WPS 演示</Application>
  <PresentationFormat>宽屏</PresentationFormat>
  <Paragraphs>114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Nimbus Roman No9 L</vt:lpstr>
      <vt:lpstr>微软雅黑</vt:lpstr>
      <vt:lpstr>黑体</vt:lpstr>
      <vt:lpstr>汉仪旗黑-85S</vt:lpstr>
      <vt:lpstr>方正黑体_GBK</vt:lpstr>
      <vt:lpstr>庞门正道标题体</vt:lpstr>
      <vt:lpstr>汉仪中宋简</vt:lpstr>
      <vt:lpstr>方正小标宋简体</vt:lpstr>
      <vt:lpstr>Calibri</vt:lpstr>
      <vt:lpstr>Wingdings</vt:lpstr>
      <vt:lpstr>思源黑体 CN Medium</vt:lpstr>
      <vt:lpstr>宋体</vt:lpstr>
      <vt:lpstr>Arial Unicode MS</vt:lpstr>
      <vt:lpstr>DejaVu Sans</vt:lpstr>
      <vt:lpstr>方正书宋_GBK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郑英琳</dc:creator>
  <cp:lastModifiedBy>kylin</cp:lastModifiedBy>
  <cp:revision>96</cp:revision>
  <dcterms:created xsi:type="dcterms:W3CDTF">2024-11-05T08:34:38Z</dcterms:created>
  <dcterms:modified xsi:type="dcterms:W3CDTF">2024-11-05T08:34:38Z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2052-11.8.2.10183</vt:lpwstr>
  </property>
  <property fmtid="{D5CDD505-2E9C-101B-9397-08002B2CF9AE}" pid="3" name="ICV">
    <vt:lpwstr>731BFDCE21CD43FD94A27CF8D4D64F67_13</vt:lpwstr>
  </property>
</Properties>
</file>