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71" r:id="rId8"/>
    <p:sldId id="270" r:id="rId9"/>
    <p:sldId id="273" r:id="rId10"/>
    <p:sldId id="274" r:id="rId11"/>
    <p:sldId id="275" r:id="rId12"/>
    <p:sldId id="272" r:id="rId13"/>
    <p:sldId id="276" r:id="rId14"/>
    <p:sldId id="277" r:id="rId15"/>
  </p:sldIdLst>
  <p:sldSz cx="18288000" cy="10287000"/>
  <p:notesSz cx="6858000" cy="9144000"/>
  <p:embeddedFontLst>
    <p:embeddedFont>
      <p:font typeface="微软雅黑" panose="020B0503020204020204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562" y="67"/>
      </p:cViewPr>
      <p:guideLst>
        <p:guide orient="horz" pos="2226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752051" cy="985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2051" cy="985529"/>
            </a:xfrm>
            <a:custGeom>
              <a:avLst/>
              <a:gdLst/>
              <a:ahLst/>
              <a:cxnLst/>
              <a:rect l="l" t="t" r="r" b="b"/>
              <a:pathLst>
                <a:path w="1752051" h="985529">
                  <a:moveTo>
                    <a:pt x="0" y="0"/>
                  </a:moveTo>
                  <a:lnTo>
                    <a:pt x="1752051" y="0"/>
                  </a:lnTo>
                  <a:lnTo>
                    <a:pt x="1752051" y="985529"/>
                  </a:lnTo>
                  <a:lnTo>
                    <a:pt x="0" y="985529"/>
                  </a:lnTo>
                  <a:close/>
                </a:path>
              </a:pathLst>
            </a:custGeom>
            <a:blipFill>
              <a:blip r:embed="rId1"/>
              <a:stretch>
                <a:fillRect t="-9222" b="-92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2713" y="1525343"/>
            <a:ext cx="16822573" cy="7334117"/>
            <a:chOff x="0" y="0"/>
            <a:chExt cx="4430637" cy="19316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30637" cy="1931619"/>
            </a:xfrm>
            <a:custGeom>
              <a:avLst/>
              <a:gdLst/>
              <a:ahLst/>
              <a:cxnLst/>
              <a:rect l="l" t="t" r="r" b="b"/>
              <a:pathLst>
                <a:path w="4430637" h="1931619">
                  <a:moveTo>
                    <a:pt x="5062" y="0"/>
                  </a:moveTo>
                  <a:lnTo>
                    <a:pt x="4425574" y="0"/>
                  </a:lnTo>
                  <a:cubicBezTo>
                    <a:pt x="4428370" y="0"/>
                    <a:pt x="4430637" y="2266"/>
                    <a:pt x="4430637" y="5062"/>
                  </a:cubicBezTo>
                  <a:lnTo>
                    <a:pt x="4430637" y="1926557"/>
                  </a:lnTo>
                  <a:cubicBezTo>
                    <a:pt x="4430637" y="1927900"/>
                    <a:pt x="4430103" y="1929187"/>
                    <a:pt x="4429154" y="1930137"/>
                  </a:cubicBezTo>
                  <a:cubicBezTo>
                    <a:pt x="4428205" y="1931086"/>
                    <a:pt x="4426917" y="1931619"/>
                    <a:pt x="4425574" y="1931619"/>
                  </a:cubicBezTo>
                  <a:lnTo>
                    <a:pt x="5062" y="1931619"/>
                  </a:lnTo>
                  <a:cubicBezTo>
                    <a:pt x="3720" y="1931619"/>
                    <a:pt x="2432" y="1931086"/>
                    <a:pt x="1483" y="1930137"/>
                  </a:cubicBezTo>
                  <a:cubicBezTo>
                    <a:pt x="533" y="1929187"/>
                    <a:pt x="0" y="1927900"/>
                    <a:pt x="0" y="1926557"/>
                  </a:cubicBezTo>
                  <a:lnTo>
                    <a:pt x="0" y="5062"/>
                  </a:lnTo>
                  <a:cubicBezTo>
                    <a:pt x="0" y="3720"/>
                    <a:pt x="533" y="2432"/>
                    <a:pt x="1483" y="1483"/>
                  </a:cubicBezTo>
                  <a:cubicBezTo>
                    <a:pt x="2432" y="533"/>
                    <a:pt x="3720" y="0"/>
                    <a:pt x="5062" y="0"/>
                  </a:cubicBezTo>
                  <a:close/>
                </a:path>
              </a:pathLst>
            </a:custGeom>
            <a:solidFill>
              <a:srgbClr val="FFFFFF"/>
            </a:solidFill>
            <a:ln w="4762" cap="sq">
              <a:gradFill>
                <a:gsLst>
                  <a:gs pos="0">
                    <a:srgbClr val="008BFF">
                      <a:alpha val="100000"/>
                    </a:srgbClr>
                  </a:gs>
                  <a:gs pos="100000">
                    <a:srgbClr val="20C3FF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430637" cy="1941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6894288" y="7513701"/>
            <a:ext cx="4499423" cy="0"/>
          </a:xfrm>
          <a:prstGeom prst="line">
            <a:avLst/>
          </a:prstGeom>
          <a:ln w="9525" cap="flat">
            <a:gradFill>
              <a:gsLst>
                <a:gs pos="0">
                  <a:srgbClr val="008BFF">
                    <a:alpha val="100000"/>
                  </a:srgbClr>
                </a:gs>
                <a:gs pos="100000">
                  <a:srgbClr val="20C3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6602988" y="6875843"/>
            <a:ext cx="5082025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字由点字美玲体" panose="00020600040101000101" charset="-122"/>
                <a:sym typeface="字由点字美玲体" panose="00020600040101000101" charset="-122"/>
              </a:rPr>
              <a:t>海南省</a:t>
            </a:r>
            <a:r>
              <a:rPr lang="zh-CN" altLang="en-US" sz="32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字由点字美玲体" panose="00020600040101000101" charset="-122"/>
                <a:sym typeface="字由点字美玲体" panose="00020600040101000101" charset="-122"/>
              </a:rPr>
              <a:t>医疗保障局</a:t>
            </a:r>
            <a:endParaRPr lang="en-US" sz="3200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字由点字美玲体" panose="00020600040101000101" charset="-122"/>
              <a:sym typeface="字由点字美玲体" panose="00020600040101000101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008009" y="5025873"/>
            <a:ext cx="1379876" cy="333057"/>
            <a:chOff x="0" y="0"/>
            <a:chExt cx="1839834" cy="444077"/>
          </a:xfrm>
        </p:grpSpPr>
        <p:grpSp>
          <p:nvGrpSpPr>
            <p:cNvPr id="13" name="Group 13"/>
            <p:cNvGrpSpPr/>
            <p:nvPr/>
          </p:nvGrpSpPr>
          <p:grpSpPr>
            <a:xfrm>
              <a:off x="1395758" y="0"/>
              <a:ext cx="444077" cy="444077"/>
              <a:chOff x="0" y="0"/>
              <a:chExt cx="40640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97879" y="0"/>
              <a:ext cx="444077" cy="444077"/>
              <a:chOff x="0" y="0"/>
              <a:chExt cx="40640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444077" cy="444077"/>
              <a:chOff x="0" y="0"/>
              <a:chExt cx="4064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3537293" y="5025873"/>
            <a:ext cx="1379876" cy="333057"/>
            <a:chOff x="0" y="0"/>
            <a:chExt cx="1839834" cy="444077"/>
          </a:xfrm>
        </p:grpSpPr>
        <p:grpSp>
          <p:nvGrpSpPr>
            <p:cNvPr id="23" name="Group 23"/>
            <p:cNvGrpSpPr/>
            <p:nvPr/>
          </p:nvGrpSpPr>
          <p:grpSpPr>
            <a:xfrm rot="-10800000">
              <a:off x="0" y="0"/>
              <a:ext cx="444077" cy="444077"/>
              <a:chOff x="0" y="0"/>
              <a:chExt cx="406400" cy="406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10800000">
              <a:off x="697879" y="0"/>
              <a:ext cx="444077" cy="444077"/>
              <a:chOff x="0" y="0"/>
              <a:chExt cx="406400" cy="406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10800000">
              <a:off x="1395758" y="0"/>
              <a:ext cx="444077" cy="444077"/>
              <a:chOff x="0" y="0"/>
              <a:chExt cx="406400" cy="4064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56206" y="0"/>
                <a:ext cx="29242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92424" h="406400">
                    <a:moveTo>
                      <a:pt x="45394" y="0"/>
                    </a:moveTo>
                    <a:lnTo>
                      <a:pt x="45394" y="0"/>
                    </a:lnTo>
                    <a:cubicBezTo>
                      <a:pt x="110447" y="0"/>
                      <a:pt x="172836" y="25842"/>
                      <a:pt x="218836" y="71842"/>
                    </a:cubicBezTo>
                    <a:lnTo>
                      <a:pt x="251574" y="104580"/>
                    </a:lnTo>
                    <a:cubicBezTo>
                      <a:pt x="277730" y="130736"/>
                      <a:pt x="292424" y="166210"/>
                      <a:pt x="292424" y="203200"/>
                    </a:cubicBezTo>
                    <a:cubicBezTo>
                      <a:pt x="292424" y="240190"/>
                      <a:pt x="277730" y="275664"/>
                      <a:pt x="251574" y="301820"/>
                    </a:cubicBezTo>
                    <a:lnTo>
                      <a:pt x="218836" y="334558"/>
                    </a:lnTo>
                    <a:cubicBezTo>
                      <a:pt x="172836" y="380558"/>
                      <a:pt x="110447" y="406400"/>
                      <a:pt x="45394" y="406400"/>
                    </a:cubicBezTo>
                    <a:lnTo>
                      <a:pt x="45394" y="406400"/>
                    </a:lnTo>
                    <a:cubicBezTo>
                      <a:pt x="28373" y="406400"/>
                      <a:pt x="13027" y="396147"/>
                      <a:pt x="6513" y="380421"/>
                    </a:cubicBezTo>
                    <a:cubicBezTo>
                      <a:pt x="0" y="364695"/>
                      <a:pt x="3600" y="346594"/>
                      <a:pt x="15636" y="334558"/>
                    </a:cubicBezTo>
                    <a:lnTo>
                      <a:pt x="48374" y="301820"/>
                    </a:lnTo>
                    <a:cubicBezTo>
                      <a:pt x="74530" y="275664"/>
                      <a:pt x="89224" y="240190"/>
                      <a:pt x="89224" y="203200"/>
                    </a:cubicBezTo>
                    <a:cubicBezTo>
                      <a:pt x="89224" y="166210"/>
                      <a:pt x="74530" y="130736"/>
                      <a:pt x="48374" y="104580"/>
                    </a:cubicBezTo>
                    <a:lnTo>
                      <a:pt x="15636" y="71842"/>
                    </a:lnTo>
                    <a:cubicBezTo>
                      <a:pt x="3600" y="59806"/>
                      <a:pt x="0" y="41705"/>
                      <a:pt x="6513" y="25979"/>
                    </a:cubicBezTo>
                    <a:cubicBezTo>
                      <a:pt x="13027" y="10253"/>
                      <a:pt x="28373" y="0"/>
                      <a:pt x="4539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BFF">
                      <a:alpha val="19000"/>
                    </a:srgbClr>
                  </a:gs>
                  <a:gs pos="100000">
                    <a:srgbClr val="20C3FF">
                      <a:alpha val="19000"/>
                    </a:srgbClr>
                  </a:gs>
                </a:gsLst>
                <a:lin ang="0"/>
              </a:gra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77800" y="-9525"/>
                <a:ext cx="152400" cy="415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00"/>
                  </a:lnSpc>
                </a:pPr>
                <a:endParaRPr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1812945" y="3504312"/>
            <a:ext cx="14662111" cy="246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zh-CN" altLang="en-US" sz="8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就医费用报销</a:t>
            </a:r>
            <a:r>
              <a:rPr lang="en-US" sz="8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“</a:t>
            </a:r>
            <a:r>
              <a:rPr lang="en-US" sz="8000" dirty="0" err="1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一件事</a:t>
            </a:r>
            <a:r>
              <a:rPr lang="en-US" sz="8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”</a:t>
            </a:r>
            <a:endParaRPr lang="en-US" sz="8000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由点字典黑 Bold"/>
            </a:endParaRPr>
          </a:p>
          <a:p>
            <a:pPr algn="ctr">
              <a:lnSpc>
                <a:spcPts val="9600"/>
              </a:lnSpc>
            </a:pPr>
            <a:r>
              <a:rPr lang="zh-CN" altLang="en-US" sz="8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操作流程</a:t>
            </a:r>
            <a:endParaRPr lang="en-US" sz="8000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由点字典黑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3150870"/>
            <a:ext cx="3601085" cy="709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点击“医疗费用支付” ，可进入选择就医结算、家庭共济，就医结算可直接结算已开单医院的订单。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556260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28365" y="6035675"/>
            <a:ext cx="2061210" cy="1682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>
            <a:off x="10997739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"/>
          <a:stretch>
            <a:fillRect/>
          </a:stretch>
        </p:blipFill>
        <p:spPr>
          <a:xfrm>
            <a:off x="12039600" y="2705100"/>
            <a:ext cx="3000375" cy="622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200" y="4229100"/>
            <a:ext cx="3147060" cy="587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15" y="3153410"/>
            <a:ext cx="3491865" cy="714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3150870"/>
            <a:ext cx="3601085" cy="709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点击医疗费用报销进入报销联办事项，可根据用户需求选择医疗报销、生育报销、离休医疗、工伤报销办理。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/>
          <a:stretch>
            <a:fillRect/>
          </a:stretch>
        </p:blipFill>
        <p:spPr>
          <a:xfrm>
            <a:off x="7162800" y="2564130"/>
            <a:ext cx="3131820" cy="629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4507230"/>
            <a:ext cx="2790190" cy="576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800" y="2569210"/>
            <a:ext cx="3186430" cy="629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2800" y="4457700"/>
            <a:ext cx="2810510" cy="581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箭头: 右 19"/>
          <p:cNvSpPr/>
          <p:nvPr/>
        </p:nvSpPr>
        <p:spPr>
          <a:xfrm>
            <a:off x="6302489" y="5370036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05000" y="7711440"/>
            <a:ext cx="1710690" cy="15005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3150870"/>
            <a:ext cx="3601085" cy="709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108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点击“医疗费用查询” ，可进入查询包含备案信息、个人医疗费用信息、个人年度账单、个人账户消费明细、工伤结算、挂号信息。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556260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05200" y="7658100"/>
            <a:ext cx="1922780" cy="151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>
            <a:off x="10171430" y="5448300"/>
            <a:ext cx="686435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105" y="3150870"/>
            <a:ext cx="3308350" cy="708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8920" y="3162300"/>
            <a:ext cx="3587115" cy="701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7800" y="4930775"/>
            <a:ext cx="2696845" cy="524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0" y="4930775"/>
            <a:ext cx="2746375" cy="523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海南政务服务网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在海南政务服务网首页找到“高效办成一件事”，找到“就医费用报销”点击进入办理。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48917" y="3517952"/>
            <a:ext cx="8305800" cy="4876800"/>
            <a:chOff x="1858617" y="3467100"/>
            <a:chExt cx="10439400" cy="65532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t="1025"/>
            <a:stretch>
              <a:fillRect/>
            </a:stretch>
          </p:blipFill>
          <p:spPr>
            <a:xfrm>
              <a:off x="1858617" y="3467100"/>
              <a:ext cx="10439400" cy="6460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6934200" y="8544363"/>
              <a:ext cx="2667000" cy="147593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650" y="2705100"/>
            <a:ext cx="6534150" cy="604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箭头: 右 19"/>
          <p:cNvSpPr/>
          <p:nvPr/>
        </p:nvSpPr>
        <p:spPr>
          <a:xfrm>
            <a:off x="9177130" y="534712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175"/>
            <a:ext cx="18288000" cy="10290175"/>
            <a:chOff x="0" y="0"/>
            <a:chExt cx="1752051" cy="985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2051" cy="985529"/>
            </a:xfrm>
            <a:custGeom>
              <a:avLst/>
              <a:gdLst/>
              <a:ahLst/>
              <a:cxnLst/>
              <a:rect l="l" t="t" r="r" b="b"/>
              <a:pathLst>
                <a:path w="1752051" h="985529">
                  <a:moveTo>
                    <a:pt x="0" y="0"/>
                  </a:moveTo>
                  <a:lnTo>
                    <a:pt x="1752051" y="0"/>
                  </a:lnTo>
                  <a:lnTo>
                    <a:pt x="1752051" y="985529"/>
                  </a:lnTo>
                  <a:lnTo>
                    <a:pt x="0" y="985529"/>
                  </a:lnTo>
                  <a:close/>
                </a:path>
              </a:pathLst>
            </a:custGeom>
            <a:blipFill>
              <a:blip r:embed="rId1"/>
              <a:stretch>
                <a:fillRect t="-9222" b="-92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334000" y="0"/>
            <a:ext cx="12954000" cy="1034796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160" y="0"/>
            <a:ext cx="5323205" cy="10347325"/>
          </a:xfrm>
          <a:custGeom>
            <a:avLst/>
            <a:gdLst/>
            <a:ahLst/>
            <a:cxnLst/>
            <a:rect l="l" t="t" r="r" b="b"/>
            <a:pathLst>
              <a:path w="8617966" h="13716000">
                <a:moveTo>
                  <a:pt x="0" y="0"/>
                </a:moveTo>
                <a:lnTo>
                  <a:pt x="8617966" y="0"/>
                </a:lnTo>
                <a:lnTo>
                  <a:pt x="8617966" y="13716000"/>
                </a:lnTo>
                <a:lnTo>
                  <a:pt x="0" y="13716000"/>
                </a:lnTo>
                <a:close/>
              </a:path>
            </a:pathLst>
          </a:custGeom>
          <a:gradFill rotWithShape="1">
            <a:gsLst>
              <a:gs pos="0">
                <a:srgbClr val="0075FF">
                  <a:alpha val="96000"/>
                </a:srgbClr>
              </a:gs>
              <a:gs pos="100000">
                <a:srgbClr val="20AFFF">
                  <a:alpha val="96000"/>
                </a:srgbClr>
              </a:gs>
            </a:gsLst>
            <a:lin ang="2700000"/>
          </a:gradFill>
        </p:spPr>
      </p:sp>
      <p:grpSp>
        <p:nvGrpSpPr>
          <p:cNvPr id="11" name="Group 11"/>
          <p:cNvGrpSpPr/>
          <p:nvPr/>
        </p:nvGrpSpPr>
        <p:grpSpPr>
          <a:xfrm>
            <a:off x="1682775" y="3547936"/>
            <a:ext cx="8808910" cy="5705108"/>
            <a:chOff x="0" y="0"/>
            <a:chExt cx="11745214" cy="76068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45175" cy="7606831"/>
            </a:xfrm>
            <a:custGeom>
              <a:avLst/>
              <a:gdLst/>
              <a:ahLst/>
              <a:cxnLst/>
              <a:rect l="l" t="t" r="r" b="b"/>
              <a:pathLst>
                <a:path w="11745175" h="7606831">
                  <a:moveTo>
                    <a:pt x="0" y="0"/>
                  </a:moveTo>
                  <a:lnTo>
                    <a:pt x="11745175" y="0"/>
                  </a:lnTo>
                  <a:lnTo>
                    <a:pt x="11745175" y="7606831"/>
                  </a:lnTo>
                  <a:lnTo>
                    <a:pt x="0" y="7606831"/>
                  </a:lnTo>
                  <a:close/>
                </a:path>
              </a:pathLst>
            </a:custGeom>
            <a:solidFill>
              <a:srgbClr val="CCDCFF">
                <a:alpha val="51765"/>
              </a:srgbClr>
            </a:solidFill>
          </p:spPr>
        </p:sp>
      </p:grpSp>
      <p:sp>
        <p:nvSpPr>
          <p:cNvPr id="13" name="AutoShape 13"/>
          <p:cNvSpPr/>
          <p:nvPr/>
        </p:nvSpPr>
        <p:spPr>
          <a:xfrm flipV="1">
            <a:off x="11330940" y="3585210"/>
            <a:ext cx="5431155" cy="635"/>
          </a:xfrm>
          <a:prstGeom prst="line">
            <a:avLst/>
          </a:prstGeom>
          <a:ln w="9525" cap="rnd">
            <a:solidFill>
              <a:srgbClr val="014EFE"/>
            </a:solidFill>
            <a:prstDash val="solid"/>
            <a:headEnd type="arrow" w="med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2045394" y="3390860"/>
            <a:ext cx="8570073" cy="6019260"/>
            <a:chOff x="0" y="0"/>
            <a:chExt cx="2257139" cy="15853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57139" cy="1585319"/>
            </a:xfrm>
            <a:custGeom>
              <a:avLst/>
              <a:gdLst/>
              <a:ahLst/>
              <a:cxnLst/>
              <a:rect l="l" t="t" r="r" b="b"/>
              <a:pathLst>
                <a:path w="2257139" h="1585319">
                  <a:moveTo>
                    <a:pt x="0" y="0"/>
                  </a:moveTo>
                  <a:lnTo>
                    <a:pt x="2257139" y="0"/>
                  </a:lnTo>
                  <a:lnTo>
                    <a:pt x="2257139" y="1585319"/>
                  </a:lnTo>
                  <a:lnTo>
                    <a:pt x="0" y="1585319"/>
                  </a:lnTo>
                  <a:close/>
                </a:path>
              </a:pathLst>
            </a:custGeom>
            <a:solidFill>
              <a:srgbClr val="FEFEFE"/>
            </a:solidFill>
            <a:ln w="9525" cap="sq">
              <a:solidFill>
                <a:srgbClr val="80808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2257139" cy="165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2875360" y="5270241"/>
            <a:ext cx="7195898" cy="9525"/>
          </a:xfrm>
          <a:prstGeom prst="line">
            <a:avLst/>
          </a:prstGeom>
          <a:ln w="9525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2875353" y="7258987"/>
            <a:ext cx="7195898" cy="9525"/>
          </a:xfrm>
          <a:prstGeom prst="line">
            <a:avLst/>
          </a:prstGeom>
          <a:ln w="9525" cap="rnd">
            <a:solidFill>
              <a:srgbClr val="4454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4760624" y="2093475"/>
            <a:ext cx="3033958" cy="138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zh-CN" altLang="en-US" sz="9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简介</a:t>
            </a:r>
            <a:endParaRPr lang="en-US" sz="9000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513820" y="4229100"/>
            <a:ext cx="548322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就医费用报销</a:t>
            </a:r>
            <a:r>
              <a:rPr 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“一件事”是2024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年</a:t>
            </a:r>
            <a:r>
              <a:rPr lang="en-US" sz="2400" dirty="0" err="1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sym typeface="思源黑体 1" panose="020B0500000000000000" charset="-122"/>
              </a:rPr>
              <a:t>国务院印发的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《“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高效办成一件事”</a:t>
            </a:r>
            <a:r>
              <a:rPr lang="en-US" altLang="zh-CN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年度新一批重点事项清单</a:t>
            </a:r>
            <a:r>
              <a:rPr lang="en-US" altLang="zh-CN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中8项“高效办成一件事”中的一项，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由国务院办公厅</a:t>
            </a:r>
            <a:r>
              <a:rPr lang="en-US" sz="2400" dirty="0" err="1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牵头推进</a:t>
            </a:r>
            <a:r>
              <a:rPr lang="zh-CN" alt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，各省市医保部门作为地方牵头部门的任务</a:t>
            </a:r>
            <a:r>
              <a:rPr lang="en-US" sz="2400" dirty="0">
                <a:solidFill>
                  <a:srgbClr val="8497B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。</a:t>
            </a:r>
            <a:endParaRPr lang="en-US" sz="2400" dirty="0">
              <a:solidFill>
                <a:srgbClr val="8497B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1" panose="020B0500000000000000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2949909" y="4323651"/>
            <a:ext cx="7047865" cy="667385"/>
            <a:chOff x="0" y="0"/>
            <a:chExt cx="9397154" cy="889848"/>
          </a:xfrm>
        </p:grpSpPr>
        <p:sp>
          <p:nvSpPr>
            <p:cNvPr id="23" name="TextBox 23"/>
            <p:cNvSpPr txBox="1"/>
            <p:nvPr/>
          </p:nvSpPr>
          <p:spPr>
            <a:xfrm>
              <a:off x="0" y="0"/>
              <a:ext cx="2587704" cy="73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zh-CN" altLang="en-US" sz="3600" dirty="0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基本情况</a:t>
              </a:r>
              <a:endParaRPr lang="en-US" sz="36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383694" y="28787"/>
              <a:ext cx="1013460" cy="861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cs typeface="Montserrat Ultra-Bold"/>
                  <a:sym typeface="Montserrat Ultra-Bold"/>
                </a:rPr>
                <a:t>01</a:t>
              </a:r>
              <a:endParaRPr lang="en-US" sz="420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  <a:cs typeface="Montserrat Ultra-Bold"/>
                <a:sym typeface="Montserrat Ultra-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924060" y="6216063"/>
            <a:ext cx="7099699" cy="659542"/>
            <a:chOff x="0" y="0"/>
            <a:chExt cx="9466266" cy="87939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2587704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dirty="0" err="1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工作亮点</a:t>
              </a:r>
              <a:endParaRPr lang="en-US" sz="36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20650" y="28534"/>
              <a:ext cx="1045616" cy="85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cs typeface="Montserrat Ultra-Bold"/>
                  <a:sym typeface="Montserrat Ultra-Bold"/>
                </a:rPr>
                <a:t>02</a:t>
              </a:r>
              <a:endParaRPr lang="en-US" sz="420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  <a:cs typeface="Montserrat Ultra-Bold"/>
                <a:sym typeface="Montserrat Ultra-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923459" y="8108475"/>
            <a:ext cx="7100903" cy="659543"/>
            <a:chOff x="0" y="-1"/>
            <a:chExt cx="9467870" cy="87939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1"/>
              <a:ext cx="2587704" cy="735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zh-CN" altLang="en-US" sz="3600" dirty="0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操作流程</a:t>
              </a:r>
              <a:endParaRPr lang="en-US" sz="36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419047" y="28534"/>
              <a:ext cx="1048823" cy="850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cs typeface="Montserrat Ultra-Bold"/>
                  <a:sym typeface="Montserrat Ultra-Bold"/>
                </a:rPr>
                <a:t>03</a:t>
              </a:r>
              <a:endParaRPr lang="en-US" sz="420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  <a:cs typeface="Montserrat Ultra-Bold"/>
                <a:sym typeface="Montserrat Ultra-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752051" cy="9855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2051" cy="985529"/>
            </a:xfrm>
            <a:custGeom>
              <a:avLst/>
              <a:gdLst/>
              <a:ahLst/>
              <a:cxnLst/>
              <a:rect l="l" t="t" r="r" b="b"/>
              <a:pathLst>
                <a:path w="1752051" h="985529">
                  <a:moveTo>
                    <a:pt x="0" y="0"/>
                  </a:moveTo>
                  <a:lnTo>
                    <a:pt x="1752051" y="0"/>
                  </a:lnTo>
                  <a:lnTo>
                    <a:pt x="1752051" y="985529"/>
                  </a:lnTo>
                  <a:lnTo>
                    <a:pt x="0" y="985529"/>
                  </a:lnTo>
                  <a:close/>
                </a:path>
              </a:pathLst>
            </a:custGeom>
            <a:blipFill>
              <a:blip r:embed="rId1"/>
              <a:stretch>
                <a:fillRect t="-9222" b="-922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-4556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48529" y="5024115"/>
            <a:ext cx="4381665" cy="862896"/>
            <a:chOff x="0" y="0"/>
            <a:chExt cx="5842220" cy="1150528"/>
          </a:xfrm>
        </p:grpSpPr>
        <p:sp>
          <p:nvSpPr>
            <p:cNvPr id="8" name="Freeform 8"/>
            <p:cNvSpPr/>
            <p:nvPr/>
          </p:nvSpPr>
          <p:spPr>
            <a:xfrm>
              <a:off x="10029" y="12700"/>
              <a:ext cx="5822153" cy="1125220"/>
            </a:xfrm>
            <a:custGeom>
              <a:avLst/>
              <a:gdLst/>
              <a:ahLst/>
              <a:cxnLst/>
              <a:rect l="l" t="t" r="r" b="b"/>
              <a:pathLst>
                <a:path w="5822153" h="1125220">
                  <a:moveTo>
                    <a:pt x="0" y="562610"/>
                  </a:moveTo>
                  <a:cubicBezTo>
                    <a:pt x="0" y="251841"/>
                    <a:pt x="202679" y="0"/>
                    <a:pt x="452695" y="0"/>
                  </a:cubicBezTo>
                  <a:lnTo>
                    <a:pt x="5369457" y="0"/>
                  </a:lnTo>
                  <a:cubicBezTo>
                    <a:pt x="5619472" y="0"/>
                    <a:pt x="5822152" y="251841"/>
                    <a:pt x="5822152" y="562610"/>
                  </a:cubicBezTo>
                  <a:cubicBezTo>
                    <a:pt x="5822152" y="873379"/>
                    <a:pt x="5619472" y="1125220"/>
                    <a:pt x="5369457" y="1125220"/>
                  </a:cubicBezTo>
                  <a:lnTo>
                    <a:pt x="452695" y="1125220"/>
                  </a:lnTo>
                  <a:cubicBezTo>
                    <a:pt x="202679" y="1125093"/>
                    <a:pt x="0" y="873252"/>
                    <a:pt x="0" y="562610"/>
                  </a:cubicBezTo>
                  <a:close/>
                </a:path>
              </a:pathLst>
            </a:custGeom>
            <a:gradFill rotWithShape="1">
              <a:gsLst>
                <a:gs pos="0">
                  <a:srgbClr val="BADDFA">
                    <a:alpha val="0"/>
                  </a:srgbClr>
                </a:gs>
                <a:gs pos="100000">
                  <a:srgbClr val="4AC3F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5842210" cy="1150620"/>
            </a:xfrm>
            <a:custGeom>
              <a:avLst/>
              <a:gdLst/>
              <a:ahLst/>
              <a:cxnLst/>
              <a:rect l="l" t="t" r="r" b="b"/>
              <a:pathLst>
                <a:path w="5842210" h="1150620">
                  <a:moveTo>
                    <a:pt x="0" y="575310"/>
                  </a:moveTo>
                  <a:cubicBezTo>
                    <a:pt x="0" y="257302"/>
                    <a:pt x="207393" y="0"/>
                    <a:pt x="462724" y="0"/>
                  </a:cubicBezTo>
                  <a:lnTo>
                    <a:pt x="5379486" y="0"/>
                  </a:lnTo>
                  <a:lnTo>
                    <a:pt x="5379486" y="12700"/>
                  </a:lnTo>
                  <a:lnTo>
                    <a:pt x="5379486" y="0"/>
                  </a:lnTo>
                  <a:cubicBezTo>
                    <a:pt x="5634917" y="0"/>
                    <a:pt x="5842210" y="257302"/>
                    <a:pt x="5842210" y="575310"/>
                  </a:cubicBezTo>
                  <a:lnTo>
                    <a:pt x="5832181" y="575310"/>
                  </a:lnTo>
                  <a:lnTo>
                    <a:pt x="5842210" y="575310"/>
                  </a:lnTo>
                  <a:lnTo>
                    <a:pt x="5832181" y="575310"/>
                  </a:lnTo>
                  <a:lnTo>
                    <a:pt x="5842210" y="575310"/>
                  </a:lnTo>
                  <a:cubicBezTo>
                    <a:pt x="5842210" y="893191"/>
                    <a:pt x="5634817" y="1150620"/>
                    <a:pt x="5379486" y="1150620"/>
                  </a:cubicBezTo>
                  <a:lnTo>
                    <a:pt x="5379486" y="1137920"/>
                  </a:lnTo>
                  <a:lnTo>
                    <a:pt x="5379486" y="1150620"/>
                  </a:lnTo>
                  <a:lnTo>
                    <a:pt x="462724" y="1150620"/>
                  </a:lnTo>
                  <a:lnTo>
                    <a:pt x="462724" y="1137920"/>
                  </a:lnTo>
                  <a:lnTo>
                    <a:pt x="462724" y="1150620"/>
                  </a:lnTo>
                  <a:cubicBezTo>
                    <a:pt x="207393" y="1150493"/>
                    <a:pt x="0" y="893191"/>
                    <a:pt x="0" y="575310"/>
                  </a:cubicBezTo>
                  <a:lnTo>
                    <a:pt x="10029" y="575310"/>
                  </a:lnTo>
                  <a:lnTo>
                    <a:pt x="0" y="575310"/>
                  </a:lnTo>
                  <a:moveTo>
                    <a:pt x="20057" y="575310"/>
                  </a:moveTo>
                  <a:lnTo>
                    <a:pt x="10029" y="575310"/>
                  </a:lnTo>
                  <a:lnTo>
                    <a:pt x="20057" y="575310"/>
                  </a:lnTo>
                  <a:cubicBezTo>
                    <a:pt x="20057" y="878713"/>
                    <a:pt x="218024" y="1125220"/>
                    <a:pt x="462724" y="1125220"/>
                  </a:cubicBezTo>
                  <a:lnTo>
                    <a:pt x="5379486" y="1125220"/>
                  </a:lnTo>
                  <a:cubicBezTo>
                    <a:pt x="5624187" y="1125220"/>
                    <a:pt x="5822153" y="878840"/>
                    <a:pt x="5822153" y="575310"/>
                  </a:cubicBezTo>
                  <a:cubicBezTo>
                    <a:pt x="5822153" y="271780"/>
                    <a:pt x="5624187" y="25400"/>
                    <a:pt x="5379486" y="25400"/>
                  </a:cubicBezTo>
                  <a:lnTo>
                    <a:pt x="462724" y="25400"/>
                  </a:lnTo>
                  <a:lnTo>
                    <a:pt x="462724" y="12700"/>
                  </a:lnTo>
                  <a:lnTo>
                    <a:pt x="462724" y="25400"/>
                  </a:lnTo>
                  <a:cubicBezTo>
                    <a:pt x="218024" y="25400"/>
                    <a:pt x="20057" y="271780"/>
                    <a:pt x="20057" y="575310"/>
                  </a:cubicBezTo>
                  <a:close/>
                </a:path>
              </a:pathLst>
            </a:custGeom>
            <a:solidFill>
              <a:srgbClr val="49C3F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765460" y="2024418"/>
            <a:ext cx="2966258" cy="160986"/>
            <a:chOff x="0" y="0"/>
            <a:chExt cx="3955010" cy="2146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54986" cy="214630"/>
            </a:xfrm>
            <a:custGeom>
              <a:avLst/>
              <a:gdLst/>
              <a:ahLst/>
              <a:cxnLst/>
              <a:rect l="l" t="t" r="r" b="b"/>
              <a:pathLst>
                <a:path w="3954986" h="214630">
                  <a:moveTo>
                    <a:pt x="0" y="107315"/>
                  </a:moveTo>
                  <a:cubicBezTo>
                    <a:pt x="0" y="48006"/>
                    <a:pt x="36936" y="0"/>
                    <a:pt x="82569" y="0"/>
                  </a:cubicBezTo>
                  <a:lnTo>
                    <a:pt x="3872418" y="0"/>
                  </a:lnTo>
                  <a:cubicBezTo>
                    <a:pt x="3918050" y="0"/>
                    <a:pt x="3954986" y="48006"/>
                    <a:pt x="3954986" y="107315"/>
                  </a:cubicBezTo>
                  <a:cubicBezTo>
                    <a:pt x="3954986" y="166624"/>
                    <a:pt x="3918050" y="214630"/>
                    <a:pt x="3872418" y="214630"/>
                  </a:cubicBezTo>
                  <a:lnTo>
                    <a:pt x="82569" y="214630"/>
                  </a:lnTo>
                  <a:cubicBezTo>
                    <a:pt x="36936" y="214630"/>
                    <a:pt x="0" y="166624"/>
                    <a:pt x="0" y="107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108CFF">
                    <a:alpha val="100000"/>
                  </a:srgbClr>
                </a:gs>
                <a:gs pos="100000">
                  <a:srgbClr val="2254F4">
                    <a:alpha val="0"/>
                  </a:srgbClr>
                </a:gs>
              </a:gsLst>
              <a:lin ang="0"/>
            </a:gradFill>
          </p:spPr>
        </p:sp>
      </p:grpSp>
      <p:grpSp>
        <p:nvGrpSpPr>
          <p:cNvPr id="12" name="Group 12"/>
          <p:cNvGrpSpPr/>
          <p:nvPr/>
        </p:nvGrpSpPr>
        <p:grpSpPr>
          <a:xfrm>
            <a:off x="3558033" y="4761042"/>
            <a:ext cx="5529749" cy="1290026"/>
            <a:chOff x="0" y="0"/>
            <a:chExt cx="7372998" cy="1720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72985" cy="1719961"/>
            </a:xfrm>
            <a:custGeom>
              <a:avLst/>
              <a:gdLst/>
              <a:ahLst/>
              <a:cxnLst/>
              <a:rect l="l" t="t" r="r" b="b"/>
              <a:pathLst>
                <a:path w="7372985" h="1719961">
                  <a:moveTo>
                    <a:pt x="0" y="286639"/>
                  </a:moveTo>
                  <a:cubicBezTo>
                    <a:pt x="0" y="128397"/>
                    <a:pt x="1650492" y="0"/>
                    <a:pt x="3686556" y="0"/>
                  </a:cubicBezTo>
                  <a:cubicBezTo>
                    <a:pt x="5722620" y="0"/>
                    <a:pt x="7372985" y="128397"/>
                    <a:pt x="7372985" y="286639"/>
                  </a:cubicBezTo>
                  <a:lnTo>
                    <a:pt x="7372985" y="1433322"/>
                  </a:lnTo>
                  <a:cubicBezTo>
                    <a:pt x="7372985" y="1591691"/>
                    <a:pt x="5722493" y="1719961"/>
                    <a:pt x="3686429" y="1719961"/>
                  </a:cubicBezTo>
                  <a:cubicBezTo>
                    <a:pt x="1650365" y="1719961"/>
                    <a:pt x="0" y="1591691"/>
                    <a:pt x="0" y="1433322"/>
                  </a:cubicBezTo>
                  <a:close/>
                </a:path>
              </a:pathLst>
            </a:custGeom>
            <a:solidFill>
              <a:srgbClr val="49C3F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286639"/>
              <a:ext cx="7372985" cy="286639"/>
            </a:xfrm>
            <a:custGeom>
              <a:avLst/>
              <a:gdLst/>
              <a:ahLst/>
              <a:cxnLst/>
              <a:rect l="l" t="t" r="r" b="b"/>
              <a:pathLst>
                <a:path w="7372985" h="286639">
                  <a:moveTo>
                    <a:pt x="7372985" y="0"/>
                  </a:moveTo>
                  <a:cubicBezTo>
                    <a:pt x="7372985" y="158369"/>
                    <a:pt x="5722493" y="286639"/>
                    <a:pt x="3686429" y="286639"/>
                  </a:cubicBezTo>
                  <a:cubicBezTo>
                    <a:pt x="1650365" y="286639"/>
                    <a:pt x="0" y="158369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7372985" cy="1719961"/>
            </a:xfrm>
            <a:custGeom>
              <a:avLst/>
              <a:gdLst/>
              <a:ahLst/>
              <a:cxnLst/>
              <a:rect l="l" t="t" r="r" b="b"/>
              <a:pathLst>
                <a:path w="7372985" h="1719961">
                  <a:moveTo>
                    <a:pt x="0" y="286639"/>
                  </a:moveTo>
                  <a:cubicBezTo>
                    <a:pt x="0" y="128397"/>
                    <a:pt x="1650492" y="0"/>
                    <a:pt x="3686556" y="0"/>
                  </a:cubicBezTo>
                  <a:cubicBezTo>
                    <a:pt x="5722620" y="0"/>
                    <a:pt x="7372985" y="128397"/>
                    <a:pt x="7372985" y="286639"/>
                  </a:cubicBezTo>
                  <a:lnTo>
                    <a:pt x="7372985" y="1433322"/>
                  </a:lnTo>
                  <a:cubicBezTo>
                    <a:pt x="7372985" y="1591691"/>
                    <a:pt x="5722493" y="1719961"/>
                    <a:pt x="3686429" y="1719961"/>
                  </a:cubicBezTo>
                  <a:cubicBezTo>
                    <a:pt x="1650365" y="1719961"/>
                    <a:pt x="0" y="1591691"/>
                    <a:pt x="0" y="1433322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20066" y="3671154"/>
            <a:ext cx="4480539" cy="1019677"/>
            <a:chOff x="0" y="0"/>
            <a:chExt cx="5974052" cy="1359570"/>
          </a:xfrm>
        </p:grpSpPr>
        <p:sp>
          <p:nvSpPr>
            <p:cNvPr id="17" name="Freeform 17"/>
            <p:cNvSpPr/>
            <p:nvPr/>
          </p:nvSpPr>
          <p:spPr>
            <a:xfrm>
              <a:off x="10255" y="15007"/>
              <a:ext cx="5953531" cy="1329664"/>
            </a:xfrm>
            <a:custGeom>
              <a:avLst/>
              <a:gdLst/>
              <a:ahLst/>
              <a:cxnLst/>
              <a:rect l="l" t="t" r="r" b="b"/>
              <a:pathLst>
                <a:path w="5953531" h="1329664">
                  <a:moveTo>
                    <a:pt x="5953531" y="664832"/>
                  </a:moveTo>
                  <a:cubicBezTo>
                    <a:pt x="5953531" y="297749"/>
                    <a:pt x="5746278" y="0"/>
                    <a:pt x="5490621" y="0"/>
                  </a:cubicBezTo>
                  <a:lnTo>
                    <a:pt x="462910" y="0"/>
                  </a:lnTo>
                  <a:cubicBezTo>
                    <a:pt x="207253" y="0"/>
                    <a:pt x="0" y="297599"/>
                    <a:pt x="0" y="664832"/>
                  </a:cubicBezTo>
                  <a:cubicBezTo>
                    <a:pt x="0" y="1032066"/>
                    <a:pt x="207253" y="1329664"/>
                    <a:pt x="462910" y="1329664"/>
                  </a:cubicBezTo>
                  <a:lnTo>
                    <a:pt x="5490621" y="1329664"/>
                  </a:lnTo>
                  <a:cubicBezTo>
                    <a:pt x="5746278" y="1329664"/>
                    <a:pt x="5953531" y="1032066"/>
                    <a:pt x="5953531" y="664832"/>
                  </a:cubicBezTo>
                  <a:close/>
                </a:path>
              </a:pathLst>
            </a:custGeom>
            <a:gradFill rotWithShape="1">
              <a:gsLst>
                <a:gs pos="0">
                  <a:srgbClr val="108CFF">
                    <a:alpha val="100000"/>
                  </a:srgbClr>
                </a:gs>
                <a:gs pos="100000">
                  <a:srgbClr val="ABD3FD">
                    <a:alpha val="0"/>
                  </a:srgbClr>
                </a:gs>
              </a:gsLst>
              <a:lin ang="0"/>
            </a:gradFill>
          </p:spPr>
        </p:sp>
      </p:grpSp>
      <p:grpSp>
        <p:nvGrpSpPr>
          <p:cNvPr id="18" name="Group 18"/>
          <p:cNvGrpSpPr/>
          <p:nvPr/>
        </p:nvGrpSpPr>
        <p:grpSpPr>
          <a:xfrm>
            <a:off x="3558033" y="4761042"/>
            <a:ext cx="5529749" cy="439629"/>
            <a:chOff x="0" y="0"/>
            <a:chExt cx="7372998" cy="5861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372985" cy="586232"/>
            </a:xfrm>
            <a:custGeom>
              <a:avLst/>
              <a:gdLst/>
              <a:ahLst/>
              <a:cxnLst/>
              <a:rect l="l" t="t" r="r" b="b"/>
              <a:pathLst>
                <a:path w="7372985" h="586232">
                  <a:moveTo>
                    <a:pt x="0" y="293116"/>
                  </a:moveTo>
                  <a:cubicBezTo>
                    <a:pt x="0" y="131191"/>
                    <a:pt x="1650492" y="0"/>
                    <a:pt x="3686556" y="0"/>
                  </a:cubicBezTo>
                  <a:cubicBezTo>
                    <a:pt x="5722620" y="0"/>
                    <a:pt x="7372985" y="131191"/>
                    <a:pt x="7372985" y="293116"/>
                  </a:cubicBezTo>
                  <a:cubicBezTo>
                    <a:pt x="7372985" y="455041"/>
                    <a:pt x="5722493" y="586232"/>
                    <a:pt x="3686556" y="586232"/>
                  </a:cubicBezTo>
                  <a:cubicBezTo>
                    <a:pt x="1650619" y="586232"/>
                    <a:pt x="0" y="454914"/>
                    <a:pt x="0" y="293116"/>
                  </a:cubicBezTo>
                  <a:close/>
                </a:path>
              </a:pathLst>
            </a:custGeom>
            <a:solidFill>
              <a:srgbClr val="BADDF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001890" y="3392128"/>
            <a:ext cx="6493398" cy="1531573"/>
            <a:chOff x="0" y="0"/>
            <a:chExt cx="8657864" cy="20420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57844" cy="2042011"/>
            </a:xfrm>
            <a:custGeom>
              <a:avLst/>
              <a:gdLst/>
              <a:ahLst/>
              <a:cxnLst/>
              <a:rect l="l" t="t" r="r" b="b"/>
              <a:pathLst>
                <a:path w="8657844" h="2042011">
                  <a:moveTo>
                    <a:pt x="0" y="340310"/>
                  </a:moveTo>
                  <a:cubicBezTo>
                    <a:pt x="0" y="152438"/>
                    <a:pt x="1938147" y="0"/>
                    <a:pt x="4328922" y="0"/>
                  </a:cubicBezTo>
                  <a:cubicBezTo>
                    <a:pt x="6719697" y="0"/>
                    <a:pt x="8657844" y="152438"/>
                    <a:pt x="8657844" y="340310"/>
                  </a:cubicBezTo>
                  <a:lnTo>
                    <a:pt x="8657844" y="1701701"/>
                  </a:lnTo>
                  <a:cubicBezTo>
                    <a:pt x="8657844" y="1889724"/>
                    <a:pt x="6719697" y="2042011"/>
                    <a:pt x="4328922" y="2042011"/>
                  </a:cubicBezTo>
                  <a:cubicBezTo>
                    <a:pt x="1938147" y="2042011"/>
                    <a:pt x="0" y="1889724"/>
                    <a:pt x="0" y="1701701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340310"/>
              <a:ext cx="8657844" cy="340310"/>
            </a:xfrm>
            <a:custGeom>
              <a:avLst/>
              <a:gdLst/>
              <a:ahLst/>
              <a:cxnLst/>
              <a:rect l="l" t="t" r="r" b="b"/>
              <a:pathLst>
                <a:path w="8657844" h="340310">
                  <a:moveTo>
                    <a:pt x="8657844" y="0"/>
                  </a:moveTo>
                  <a:cubicBezTo>
                    <a:pt x="8657844" y="188023"/>
                    <a:pt x="6719697" y="340310"/>
                    <a:pt x="4328922" y="340310"/>
                  </a:cubicBezTo>
                  <a:cubicBezTo>
                    <a:pt x="1938147" y="340310"/>
                    <a:pt x="0" y="188023"/>
                    <a:pt x="0" y="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8657844" cy="2042011"/>
            </a:xfrm>
            <a:custGeom>
              <a:avLst/>
              <a:gdLst/>
              <a:ahLst/>
              <a:cxnLst/>
              <a:rect l="l" t="t" r="r" b="b"/>
              <a:pathLst>
                <a:path w="8657844" h="2042011">
                  <a:moveTo>
                    <a:pt x="0" y="340310"/>
                  </a:moveTo>
                  <a:cubicBezTo>
                    <a:pt x="0" y="152438"/>
                    <a:pt x="1938147" y="0"/>
                    <a:pt x="4328922" y="0"/>
                  </a:cubicBezTo>
                  <a:cubicBezTo>
                    <a:pt x="6719697" y="0"/>
                    <a:pt x="8657844" y="152438"/>
                    <a:pt x="8657844" y="340310"/>
                  </a:cubicBezTo>
                  <a:lnTo>
                    <a:pt x="8657844" y="1701701"/>
                  </a:lnTo>
                  <a:cubicBezTo>
                    <a:pt x="8657844" y="1889724"/>
                    <a:pt x="6719697" y="2042011"/>
                    <a:pt x="4328922" y="2042011"/>
                  </a:cubicBezTo>
                  <a:cubicBezTo>
                    <a:pt x="1938147" y="2042011"/>
                    <a:pt x="0" y="1889724"/>
                    <a:pt x="0" y="170170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001890" y="3353437"/>
            <a:ext cx="6493398" cy="521946"/>
            <a:chOff x="0" y="0"/>
            <a:chExt cx="8657864" cy="69592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657844" cy="695988"/>
            </a:xfrm>
            <a:custGeom>
              <a:avLst/>
              <a:gdLst/>
              <a:ahLst/>
              <a:cxnLst/>
              <a:rect l="l" t="t" r="r" b="b"/>
              <a:pathLst>
                <a:path w="8657844" h="695988">
                  <a:moveTo>
                    <a:pt x="0" y="348000"/>
                  </a:moveTo>
                  <a:cubicBezTo>
                    <a:pt x="0" y="155756"/>
                    <a:pt x="1938147" y="0"/>
                    <a:pt x="4328922" y="0"/>
                  </a:cubicBezTo>
                  <a:cubicBezTo>
                    <a:pt x="6719697" y="0"/>
                    <a:pt x="8657844" y="155756"/>
                    <a:pt x="8657844" y="348000"/>
                  </a:cubicBezTo>
                  <a:cubicBezTo>
                    <a:pt x="8657844" y="540244"/>
                    <a:pt x="6719697" y="695988"/>
                    <a:pt x="4328922" y="695988"/>
                  </a:cubicBezTo>
                  <a:cubicBezTo>
                    <a:pt x="1938147" y="695988"/>
                    <a:pt x="0" y="540093"/>
                    <a:pt x="0" y="348000"/>
                  </a:cubicBezTo>
                  <a:close/>
                </a:path>
              </a:pathLst>
            </a:custGeom>
            <a:solidFill>
              <a:srgbClr val="ABD3FD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10800000">
            <a:off x="5646245" y="2314756"/>
            <a:ext cx="1204928" cy="1356398"/>
            <a:chOff x="0" y="0"/>
            <a:chExt cx="1606570" cy="18085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06531" cy="1808588"/>
            </a:xfrm>
            <a:custGeom>
              <a:avLst/>
              <a:gdLst/>
              <a:ahLst/>
              <a:cxnLst/>
              <a:rect l="l" t="t" r="r" b="b"/>
              <a:pathLst>
                <a:path w="1606531" h="1808588">
                  <a:moveTo>
                    <a:pt x="0" y="0"/>
                  </a:moveTo>
                  <a:lnTo>
                    <a:pt x="1606531" y="0"/>
                  </a:lnTo>
                  <a:lnTo>
                    <a:pt x="1552123" y="67313"/>
                  </a:lnTo>
                  <a:cubicBezTo>
                    <a:pt x="1405861" y="260186"/>
                    <a:pt x="1276924" y="491798"/>
                    <a:pt x="1180198" y="748962"/>
                  </a:cubicBezTo>
                  <a:cubicBezTo>
                    <a:pt x="1122181" y="903279"/>
                    <a:pt x="1079863" y="1055763"/>
                    <a:pt x="1052614" y="1202662"/>
                  </a:cubicBezTo>
                  <a:lnTo>
                    <a:pt x="1035019" y="1330328"/>
                  </a:lnTo>
                  <a:lnTo>
                    <a:pt x="1308414" y="1330328"/>
                  </a:lnTo>
                  <a:lnTo>
                    <a:pt x="803311" y="1808588"/>
                  </a:lnTo>
                  <a:lnTo>
                    <a:pt x="298117" y="1330328"/>
                  </a:lnTo>
                  <a:lnTo>
                    <a:pt x="571512" y="1330328"/>
                  </a:lnTo>
                  <a:lnTo>
                    <a:pt x="553917" y="1202662"/>
                  </a:lnTo>
                  <a:cubicBezTo>
                    <a:pt x="526668" y="1055763"/>
                    <a:pt x="484350" y="903187"/>
                    <a:pt x="426333" y="748962"/>
                  </a:cubicBezTo>
                  <a:cubicBezTo>
                    <a:pt x="329607" y="491798"/>
                    <a:pt x="200670" y="260186"/>
                    <a:pt x="54408" y="67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ABD3FD">
                    <a:alpha val="93000"/>
                  </a:srgbClr>
                </a:gs>
                <a:gs pos="100000">
                  <a:srgbClr val="008BFF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28" name="Freeform 28"/>
          <p:cNvSpPr/>
          <p:nvPr/>
        </p:nvSpPr>
        <p:spPr>
          <a:xfrm>
            <a:off x="0" y="7423157"/>
            <a:ext cx="18288000" cy="3444771"/>
          </a:xfrm>
          <a:custGeom>
            <a:avLst/>
            <a:gdLst/>
            <a:ahLst/>
            <a:cxnLst/>
            <a:rect l="l" t="t" r="r" b="b"/>
            <a:pathLst>
              <a:path w="18288000" h="3444771">
                <a:moveTo>
                  <a:pt x="0" y="0"/>
                </a:moveTo>
                <a:lnTo>
                  <a:pt x="18288000" y="0"/>
                </a:lnTo>
                <a:lnTo>
                  <a:pt x="18288000" y="3444771"/>
                </a:lnTo>
                <a:lnTo>
                  <a:pt x="0" y="3444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828802" y="7110657"/>
            <a:ext cx="14630400" cy="2797812"/>
            <a:chOff x="0" y="0"/>
            <a:chExt cx="19507200" cy="37304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507200" cy="3730458"/>
            </a:xfrm>
            <a:custGeom>
              <a:avLst/>
              <a:gdLst/>
              <a:ahLst/>
              <a:cxnLst/>
              <a:rect l="l" t="t" r="r" b="b"/>
              <a:pathLst>
                <a:path w="19507200" h="3730458">
                  <a:moveTo>
                    <a:pt x="0" y="0"/>
                  </a:moveTo>
                  <a:lnTo>
                    <a:pt x="19507200" y="0"/>
                  </a:lnTo>
                  <a:lnTo>
                    <a:pt x="19507200" y="3730458"/>
                  </a:lnTo>
                  <a:lnTo>
                    <a:pt x="0" y="3730458"/>
                  </a:lnTo>
                  <a:close/>
                </a:path>
              </a:pathLst>
            </a:custGeom>
            <a:solidFill>
              <a:srgbClr val="CCDCFF">
                <a:alpha val="51765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615717" y="7071294"/>
            <a:ext cx="15056566" cy="2718945"/>
            <a:chOff x="0" y="0"/>
            <a:chExt cx="20075422" cy="362526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075398" cy="3625302"/>
            </a:xfrm>
            <a:custGeom>
              <a:avLst/>
              <a:gdLst/>
              <a:ahLst/>
              <a:cxnLst/>
              <a:rect l="l" t="t" r="r" b="b"/>
              <a:pathLst>
                <a:path w="20075398" h="3625302">
                  <a:moveTo>
                    <a:pt x="0" y="0"/>
                  </a:moveTo>
                  <a:lnTo>
                    <a:pt x="20075398" y="0"/>
                  </a:lnTo>
                  <a:lnTo>
                    <a:pt x="20075398" y="3625302"/>
                  </a:lnTo>
                  <a:lnTo>
                    <a:pt x="0" y="362530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0466216" y="1588933"/>
            <a:ext cx="5493087" cy="5211797"/>
            <a:chOff x="0" y="0"/>
            <a:chExt cx="8037715" cy="76261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037603" cy="7626128"/>
            </a:xfrm>
            <a:custGeom>
              <a:avLst/>
              <a:gdLst/>
              <a:ahLst/>
              <a:cxnLst/>
              <a:rect l="l" t="t" r="r" b="b"/>
              <a:pathLst>
                <a:path w="8037603" h="7626128">
                  <a:moveTo>
                    <a:pt x="0" y="0"/>
                  </a:moveTo>
                  <a:lnTo>
                    <a:pt x="8037603" y="0"/>
                  </a:lnTo>
                  <a:lnTo>
                    <a:pt x="8037603" y="7626128"/>
                  </a:lnTo>
                  <a:lnTo>
                    <a:pt x="0" y="7626128"/>
                  </a:lnTo>
                  <a:close/>
                </a:path>
              </a:pathLst>
            </a:custGeom>
            <a:solidFill>
              <a:srgbClr val="E9E9E9">
                <a:alpha val="51765"/>
              </a:srgbClr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0331410" y="1436086"/>
            <a:ext cx="5504851" cy="5227177"/>
            <a:chOff x="0" y="0"/>
            <a:chExt cx="8256226" cy="7839767"/>
          </a:xfrm>
        </p:grpSpPr>
        <p:sp>
          <p:nvSpPr>
            <p:cNvPr id="36" name="Freeform 36"/>
            <p:cNvSpPr/>
            <p:nvPr/>
          </p:nvSpPr>
          <p:spPr>
            <a:xfrm>
              <a:off x="21873" y="10835"/>
              <a:ext cx="8212547" cy="7818081"/>
            </a:xfrm>
            <a:custGeom>
              <a:avLst/>
              <a:gdLst/>
              <a:ahLst/>
              <a:cxnLst/>
              <a:rect l="l" t="t" r="r" b="b"/>
              <a:pathLst>
                <a:path w="8212547" h="7818081">
                  <a:moveTo>
                    <a:pt x="0" y="0"/>
                  </a:moveTo>
                  <a:lnTo>
                    <a:pt x="8212547" y="0"/>
                  </a:lnTo>
                  <a:lnTo>
                    <a:pt x="8212547" y="7818082"/>
                  </a:lnTo>
                  <a:lnTo>
                    <a:pt x="0" y="78180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8256264" cy="7839752"/>
            </a:xfrm>
            <a:custGeom>
              <a:avLst/>
              <a:gdLst/>
              <a:ahLst/>
              <a:cxnLst/>
              <a:rect l="l" t="t" r="r" b="b"/>
              <a:pathLst>
                <a:path w="8256264" h="7839752">
                  <a:moveTo>
                    <a:pt x="21873" y="0"/>
                  </a:moveTo>
                  <a:lnTo>
                    <a:pt x="8234420" y="0"/>
                  </a:lnTo>
                  <a:cubicBezTo>
                    <a:pt x="8246450" y="0"/>
                    <a:pt x="8256264" y="4876"/>
                    <a:pt x="8256264" y="10835"/>
                  </a:cubicBezTo>
                  <a:lnTo>
                    <a:pt x="8256264" y="7828917"/>
                  </a:lnTo>
                  <a:cubicBezTo>
                    <a:pt x="8256264" y="7834876"/>
                    <a:pt x="8246450" y="7839752"/>
                    <a:pt x="8234420" y="7839752"/>
                  </a:cubicBezTo>
                  <a:lnTo>
                    <a:pt x="21873" y="7839752"/>
                  </a:lnTo>
                  <a:cubicBezTo>
                    <a:pt x="9843" y="7839752"/>
                    <a:pt x="0" y="7834876"/>
                    <a:pt x="0" y="7828917"/>
                  </a:cubicBezTo>
                  <a:lnTo>
                    <a:pt x="0" y="10835"/>
                  </a:lnTo>
                  <a:cubicBezTo>
                    <a:pt x="0" y="4876"/>
                    <a:pt x="9843" y="0"/>
                    <a:pt x="21873" y="0"/>
                  </a:cubicBezTo>
                  <a:moveTo>
                    <a:pt x="21873" y="21671"/>
                  </a:moveTo>
                  <a:lnTo>
                    <a:pt x="21873" y="10835"/>
                  </a:lnTo>
                  <a:lnTo>
                    <a:pt x="43745" y="10835"/>
                  </a:lnTo>
                  <a:lnTo>
                    <a:pt x="43745" y="7828917"/>
                  </a:lnTo>
                  <a:lnTo>
                    <a:pt x="21873" y="7828917"/>
                  </a:lnTo>
                  <a:lnTo>
                    <a:pt x="21873" y="7818081"/>
                  </a:lnTo>
                  <a:lnTo>
                    <a:pt x="8234420" y="7818081"/>
                  </a:lnTo>
                  <a:lnTo>
                    <a:pt x="8234420" y="7828917"/>
                  </a:lnTo>
                  <a:lnTo>
                    <a:pt x="8212548" y="7828917"/>
                  </a:lnTo>
                  <a:lnTo>
                    <a:pt x="8212548" y="10835"/>
                  </a:lnTo>
                  <a:lnTo>
                    <a:pt x="8234420" y="10835"/>
                  </a:lnTo>
                  <a:lnTo>
                    <a:pt x="8234420" y="21671"/>
                  </a:lnTo>
                  <a:lnTo>
                    <a:pt x="21873" y="21671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1099673" y="3065922"/>
            <a:ext cx="385454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000" dirty="0" err="1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重构业务流程，多个事项一次办</a:t>
            </a:r>
            <a:endParaRPr lang="en-US" sz="20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10726014" y="3223727"/>
            <a:ext cx="154978" cy="141189"/>
            <a:chOff x="0" y="0"/>
            <a:chExt cx="206637" cy="1882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06595" cy="188214"/>
            </a:xfrm>
            <a:custGeom>
              <a:avLst/>
              <a:gdLst/>
              <a:ahLst/>
              <a:cxnLst/>
              <a:rect l="l" t="t" r="r" b="b"/>
              <a:pathLst>
                <a:path w="206595" h="188214">
                  <a:moveTo>
                    <a:pt x="0" y="94107"/>
                  </a:moveTo>
                  <a:cubicBezTo>
                    <a:pt x="0" y="42164"/>
                    <a:pt x="46282" y="0"/>
                    <a:pt x="103298" y="0"/>
                  </a:cubicBezTo>
                  <a:cubicBezTo>
                    <a:pt x="160314" y="0"/>
                    <a:pt x="206595" y="42164"/>
                    <a:pt x="206595" y="94107"/>
                  </a:cubicBezTo>
                  <a:cubicBezTo>
                    <a:pt x="206595" y="146050"/>
                    <a:pt x="160314" y="188214"/>
                    <a:pt x="103298" y="188214"/>
                  </a:cubicBezTo>
                  <a:cubicBezTo>
                    <a:pt x="46282" y="188214"/>
                    <a:pt x="0" y="146050"/>
                    <a:pt x="0" y="9410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0726014" y="3534077"/>
            <a:ext cx="4715643" cy="359201"/>
            <a:chOff x="0" y="-66675"/>
            <a:chExt cx="6287524" cy="478935"/>
          </a:xfrm>
        </p:grpSpPr>
        <p:sp>
          <p:nvSpPr>
            <p:cNvPr id="42" name="TextBox 42"/>
            <p:cNvSpPr txBox="1"/>
            <p:nvPr/>
          </p:nvSpPr>
          <p:spPr>
            <a:xfrm>
              <a:off x="485512" y="-66675"/>
              <a:ext cx="5802012" cy="478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0"/>
                </a:lnSpc>
              </a:pPr>
              <a:r>
                <a:rPr lang="en-US" sz="2000" dirty="0" err="1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" panose="020B0500000000000000" charset="-122"/>
                  <a:sym typeface="思源黑体 1" panose="020B0500000000000000" charset="-122"/>
                </a:rPr>
                <a:t>推动</a:t>
              </a:r>
              <a:r>
                <a:rPr lang="zh-CN" altLang="en-US" sz="2000" dirty="0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" panose="020B0500000000000000" charset="-122"/>
                  <a:sym typeface="思源黑体 1" panose="020B0500000000000000" charset="-122"/>
                </a:rPr>
                <a:t>报销相关多元化服务整合提供</a:t>
              </a:r>
              <a:endParaRPr lang="en-US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endParaRP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0" y="87162"/>
              <a:ext cx="188252" cy="188252"/>
              <a:chOff x="0" y="0"/>
              <a:chExt cx="188252" cy="18825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88214" cy="188214"/>
              </a:xfrm>
              <a:custGeom>
                <a:avLst/>
                <a:gdLst/>
                <a:ahLst/>
                <a:cxnLst/>
                <a:rect l="l" t="t" r="r" b="b"/>
                <a:pathLst>
                  <a:path w="188214" h="188214">
                    <a:moveTo>
                      <a:pt x="0" y="94107"/>
                    </a:moveTo>
                    <a:cubicBezTo>
                      <a:pt x="0" y="42164"/>
                      <a:pt x="42164" y="0"/>
                      <a:pt x="94107" y="0"/>
                    </a:cubicBezTo>
                    <a:cubicBezTo>
                      <a:pt x="146050" y="0"/>
                      <a:pt x="188214" y="42164"/>
                      <a:pt x="188214" y="94107"/>
                    </a:cubicBezTo>
                    <a:cubicBezTo>
                      <a:pt x="188214" y="146050"/>
                      <a:pt x="146050" y="188214"/>
                      <a:pt x="94107" y="188214"/>
                    </a:cubicBezTo>
                    <a:cubicBezTo>
                      <a:pt x="42164" y="188214"/>
                      <a:pt x="0" y="146050"/>
                      <a:pt x="0" y="94107"/>
                    </a:cubicBezTo>
                    <a:close/>
                  </a:path>
                </a:pathLst>
              </a:custGeom>
              <a:solidFill>
                <a:srgbClr val="0085FF"/>
              </a:solidFill>
            </p:spPr>
          </p:sp>
        </p:grpSp>
      </p:grpSp>
      <p:grpSp>
        <p:nvGrpSpPr>
          <p:cNvPr id="45" name="Group 45"/>
          <p:cNvGrpSpPr/>
          <p:nvPr/>
        </p:nvGrpSpPr>
        <p:grpSpPr>
          <a:xfrm>
            <a:off x="10726014" y="3950494"/>
            <a:ext cx="3435768" cy="756746"/>
            <a:chOff x="0" y="-66675"/>
            <a:chExt cx="4581024" cy="1008995"/>
          </a:xfrm>
        </p:grpSpPr>
        <p:sp>
          <p:nvSpPr>
            <p:cNvPr id="46" name="TextBox 46"/>
            <p:cNvSpPr txBox="1"/>
            <p:nvPr/>
          </p:nvSpPr>
          <p:spPr>
            <a:xfrm>
              <a:off x="485512" y="-66675"/>
              <a:ext cx="4095512" cy="1008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0"/>
                </a:lnSpc>
              </a:pPr>
              <a:r>
                <a:rPr lang="zh-CN" altLang="en-US" sz="2000" dirty="0">
                  <a:solidFill>
                    <a:srgbClr val="2B2B2B"/>
                  </a:solidFill>
                  <a:latin typeface="微软雅黑" panose="020B0503020204020204" charset="-122"/>
                  <a:ea typeface="微软雅黑" panose="020B0503020204020204" charset="-122"/>
                  <a:cs typeface="思源黑体 1" panose="020B0500000000000000" charset="-122"/>
                  <a:sym typeface="思源黑体 1" panose="020B0500000000000000" charset="-122"/>
                </a:rPr>
                <a:t>整合用户办理入口，减少用户办理时间</a:t>
              </a:r>
              <a:endParaRPr lang="en-US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endParaRP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0" y="105546"/>
              <a:ext cx="188252" cy="188252"/>
              <a:chOff x="0" y="0"/>
              <a:chExt cx="188252" cy="18825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88214" cy="188214"/>
              </a:xfrm>
              <a:custGeom>
                <a:avLst/>
                <a:gdLst/>
                <a:ahLst/>
                <a:cxnLst/>
                <a:rect l="l" t="t" r="r" b="b"/>
                <a:pathLst>
                  <a:path w="188214" h="188214">
                    <a:moveTo>
                      <a:pt x="0" y="94107"/>
                    </a:moveTo>
                    <a:cubicBezTo>
                      <a:pt x="0" y="42164"/>
                      <a:pt x="42164" y="0"/>
                      <a:pt x="94107" y="0"/>
                    </a:cubicBezTo>
                    <a:cubicBezTo>
                      <a:pt x="146050" y="0"/>
                      <a:pt x="188214" y="42164"/>
                      <a:pt x="188214" y="94107"/>
                    </a:cubicBezTo>
                    <a:cubicBezTo>
                      <a:pt x="188214" y="146050"/>
                      <a:pt x="146050" y="188214"/>
                      <a:pt x="94107" y="188214"/>
                    </a:cubicBezTo>
                    <a:cubicBezTo>
                      <a:pt x="42164" y="188214"/>
                      <a:pt x="0" y="146050"/>
                      <a:pt x="0" y="94107"/>
                    </a:cubicBezTo>
                    <a:close/>
                  </a:path>
                </a:pathLst>
              </a:custGeom>
              <a:solidFill>
                <a:srgbClr val="0085FF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10726014" y="5703974"/>
            <a:ext cx="141189" cy="141189"/>
            <a:chOff x="0" y="0"/>
            <a:chExt cx="188252" cy="18825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88214" cy="188214"/>
            </a:xfrm>
            <a:custGeom>
              <a:avLst/>
              <a:gdLst/>
              <a:ahLst/>
              <a:cxnLst/>
              <a:rect l="l" t="t" r="r" b="b"/>
              <a:pathLst>
                <a:path w="188214" h="188214">
                  <a:moveTo>
                    <a:pt x="0" y="94107"/>
                  </a:moveTo>
                  <a:cubicBezTo>
                    <a:pt x="0" y="42164"/>
                    <a:pt x="42164" y="0"/>
                    <a:pt x="94107" y="0"/>
                  </a:cubicBezTo>
                  <a:cubicBezTo>
                    <a:pt x="146050" y="0"/>
                    <a:pt x="188214" y="42164"/>
                    <a:pt x="188214" y="94107"/>
                  </a:cubicBezTo>
                  <a:cubicBezTo>
                    <a:pt x="188214" y="146050"/>
                    <a:pt x="146050" y="188214"/>
                    <a:pt x="94107" y="188214"/>
                  </a:cubicBezTo>
                  <a:cubicBezTo>
                    <a:pt x="42164" y="188214"/>
                    <a:pt x="0" y="146050"/>
                    <a:pt x="0" y="9410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1317198" y="2444138"/>
            <a:ext cx="3221355" cy="475615"/>
            <a:chOff x="-1" y="0"/>
            <a:chExt cx="4295139" cy="634154"/>
          </a:xfrm>
        </p:grpSpPr>
        <p:grpSp>
          <p:nvGrpSpPr>
            <p:cNvPr id="52" name="Group 52"/>
            <p:cNvGrpSpPr/>
            <p:nvPr/>
          </p:nvGrpSpPr>
          <p:grpSpPr>
            <a:xfrm>
              <a:off x="-1" y="0"/>
              <a:ext cx="4295139" cy="634154"/>
              <a:chOff x="-1" y="0"/>
              <a:chExt cx="4295139" cy="634154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-1" y="0"/>
                <a:ext cx="4295139" cy="634154"/>
              </a:xfrm>
              <a:custGeom>
                <a:avLst/>
                <a:gdLst/>
                <a:ahLst/>
                <a:cxnLst/>
                <a:rect l="l" t="t" r="r" b="b"/>
                <a:pathLst>
                  <a:path w="2947797" h="634079">
                    <a:moveTo>
                      <a:pt x="0" y="0"/>
                    </a:moveTo>
                    <a:lnTo>
                      <a:pt x="2947797" y="0"/>
                    </a:lnTo>
                    <a:lnTo>
                      <a:pt x="2947797" y="634079"/>
                    </a:lnTo>
                    <a:lnTo>
                      <a:pt x="0" y="634079"/>
                    </a:lnTo>
                    <a:close/>
                  </a:path>
                </a:pathLst>
              </a:custGeom>
              <a:solidFill>
                <a:srgbClr val="0085FF"/>
              </a:solidFill>
            </p:spPr>
          </p:sp>
        </p:grpSp>
        <p:sp>
          <p:nvSpPr>
            <p:cNvPr id="54" name="TextBox 54"/>
            <p:cNvSpPr txBox="1"/>
            <p:nvPr/>
          </p:nvSpPr>
          <p:spPr>
            <a:xfrm>
              <a:off x="49105" y="43180"/>
              <a:ext cx="4140199" cy="480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10"/>
                </a:lnSpc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一、实现从就医到报销小循环</a:t>
              </a:r>
              <a:endParaRPr 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1282908" y="4931961"/>
            <a:ext cx="3256280" cy="475615"/>
            <a:chOff x="0" y="0"/>
            <a:chExt cx="3426809" cy="63415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3426141" cy="634155"/>
              <a:chOff x="0" y="0"/>
              <a:chExt cx="3426141" cy="63415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3426141" cy="634155"/>
              </a:xfrm>
              <a:custGeom>
                <a:avLst/>
                <a:gdLst/>
                <a:ahLst/>
                <a:cxnLst/>
                <a:rect l="l" t="t" r="r" b="b"/>
                <a:pathLst>
                  <a:path w="2947797" h="634079">
                    <a:moveTo>
                      <a:pt x="0" y="0"/>
                    </a:moveTo>
                    <a:lnTo>
                      <a:pt x="2947797" y="0"/>
                    </a:lnTo>
                    <a:lnTo>
                      <a:pt x="2947797" y="634079"/>
                    </a:lnTo>
                    <a:lnTo>
                      <a:pt x="0" y="634079"/>
                    </a:lnTo>
                    <a:close/>
                  </a:path>
                </a:pathLst>
              </a:custGeom>
              <a:solidFill>
                <a:srgbClr val="0085FF"/>
              </a:solidFill>
            </p:spPr>
          </p:sp>
        </p:grpSp>
        <p:sp>
          <p:nvSpPr>
            <p:cNvPr id="58" name="TextBox 58"/>
            <p:cNvSpPr txBox="1"/>
            <p:nvPr/>
          </p:nvSpPr>
          <p:spPr>
            <a:xfrm>
              <a:off x="32744" y="78740"/>
              <a:ext cx="3394065" cy="480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10"/>
                </a:lnSpc>
              </a:pPr>
              <a:r>
                <a:rPr lang="zh-CN" altLang="en-US" sz="1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二、从报销出发促进业务增值</a:t>
              </a:r>
              <a:endParaRPr 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>
            <a:off x="6975007" y="7937859"/>
            <a:ext cx="0" cy="1522777"/>
          </a:xfrm>
          <a:prstGeom prst="line">
            <a:avLst/>
          </a:prstGeom>
          <a:ln w="3810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11689712" y="7937859"/>
            <a:ext cx="0" cy="1522777"/>
          </a:xfrm>
          <a:prstGeom prst="line">
            <a:avLst/>
          </a:prstGeom>
          <a:ln w="3810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TextBox 61"/>
          <p:cNvSpPr txBox="1"/>
          <p:nvPr/>
        </p:nvSpPr>
        <p:spPr>
          <a:xfrm>
            <a:off x="4721225" y="1657350"/>
            <a:ext cx="2950210" cy="530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全面融合提升</a:t>
            </a:r>
            <a:endParaRPr lang="en-US" sz="32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424202" y="5455563"/>
            <a:ext cx="379741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医疗报销单事项上线</a:t>
            </a:r>
            <a:endParaRPr 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1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581378" y="4151442"/>
            <a:ext cx="533442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就医流程</a:t>
            </a:r>
            <a:r>
              <a:rPr 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 + 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报销办理</a:t>
            </a:r>
            <a:r>
              <a:rPr lang="en-US" sz="24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闭环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操作</a:t>
            </a:r>
            <a:endParaRPr 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1 Bold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028700" y="624091"/>
            <a:ext cx="448750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一、基本情况</a:t>
            </a:r>
            <a:endParaRPr lang="en-US" sz="420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2584396" y="8041284"/>
            <a:ext cx="3396381" cy="66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 Heavy"/>
              </a:rPr>
              <a:t>2</a:t>
            </a:r>
            <a:r>
              <a:rPr lang="zh-CN" altLang="en-US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 Heavy"/>
              </a:rPr>
              <a:t>个</a:t>
            </a:r>
            <a:endParaRPr lang="en-US" sz="4375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 Heavy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2153219" y="8847592"/>
            <a:ext cx="4258736" cy="52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整合</a:t>
            </a:r>
            <a:r>
              <a:rPr lang="zh-CN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就医、报销双</a:t>
            </a: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环节</a:t>
            </a:r>
            <a:endParaRPr lang="en-US" sz="2625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7671059" y="8041284"/>
            <a:ext cx="3396381" cy="66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altLang="zh-CN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 Heavy"/>
              </a:rPr>
              <a:t>9</a:t>
            </a:r>
            <a:r>
              <a:rPr lang="en-US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Montserrat Heavy"/>
              </a:rPr>
              <a:t>件</a:t>
            </a:r>
            <a:endParaRPr lang="en-US" sz="4375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Montserrat Heavy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2447678" y="8905743"/>
            <a:ext cx="3752948" cy="52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聚合</a:t>
            </a:r>
            <a:r>
              <a:rPr lang="en-US" altLang="zh-CN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13</a:t>
            </a: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个事项</a:t>
            </a:r>
            <a:endParaRPr lang="en-US" sz="2625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2447678" y="8041284"/>
            <a:ext cx="3396381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altLang="zh-CN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Montserrat Heavy"/>
                <a:sym typeface="Montserrat Heavy"/>
              </a:rPr>
              <a:t>13</a:t>
            </a:r>
            <a:r>
              <a:rPr lang="zh-CN" altLang="en-US" sz="4375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Montserrat Heavy"/>
                <a:sym typeface="Montserrat Heavy"/>
              </a:rPr>
              <a:t>个</a:t>
            </a:r>
            <a:endParaRPr lang="en-US" sz="4375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Montserrat Heavy"/>
              <a:sym typeface="Montserrat Heavy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538060" y="8891906"/>
            <a:ext cx="3752948" cy="47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增加增值服务</a:t>
            </a:r>
            <a:r>
              <a:rPr lang="en-US" altLang="zh-CN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9</a:t>
            </a:r>
            <a:r>
              <a:rPr lang="zh-CN" altLang="en-US" sz="2625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个</a:t>
            </a:r>
            <a:endParaRPr lang="en-US" sz="2625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" panose="020B0500000000000000" charset="-122"/>
              <a:sym typeface="思源黑体 1" panose="020B0500000000000000" charset="-122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059940" y="5167630"/>
            <a:ext cx="1160145" cy="530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2023</a:t>
            </a:r>
            <a:endParaRPr lang="en-US" sz="3200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444625" y="3902710"/>
            <a:ext cx="1160145" cy="574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2024</a:t>
            </a:r>
            <a:endParaRPr lang="en-US" sz="320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grpSp>
        <p:nvGrpSpPr>
          <p:cNvPr id="73" name="Group 73"/>
          <p:cNvGrpSpPr/>
          <p:nvPr/>
        </p:nvGrpSpPr>
        <p:grpSpPr>
          <a:xfrm>
            <a:off x="12313164" y="1986318"/>
            <a:ext cx="1739920" cy="160986"/>
            <a:chOff x="0" y="0"/>
            <a:chExt cx="2319894" cy="214648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319880" cy="214630"/>
            </a:xfrm>
            <a:custGeom>
              <a:avLst/>
              <a:gdLst/>
              <a:ahLst/>
              <a:cxnLst/>
              <a:rect l="l" t="t" r="r" b="b"/>
              <a:pathLst>
                <a:path w="2319880" h="214630">
                  <a:moveTo>
                    <a:pt x="0" y="107315"/>
                  </a:moveTo>
                  <a:cubicBezTo>
                    <a:pt x="0" y="48006"/>
                    <a:pt x="21666" y="0"/>
                    <a:pt x="48432" y="0"/>
                  </a:cubicBezTo>
                  <a:lnTo>
                    <a:pt x="2271447" y="0"/>
                  </a:lnTo>
                  <a:cubicBezTo>
                    <a:pt x="2298214" y="0"/>
                    <a:pt x="2319880" y="48006"/>
                    <a:pt x="2319880" y="107315"/>
                  </a:cubicBezTo>
                  <a:cubicBezTo>
                    <a:pt x="2319880" y="166624"/>
                    <a:pt x="2298214" y="214630"/>
                    <a:pt x="2271447" y="214630"/>
                  </a:cubicBezTo>
                  <a:lnTo>
                    <a:pt x="48432" y="214630"/>
                  </a:lnTo>
                  <a:cubicBezTo>
                    <a:pt x="21666" y="214630"/>
                    <a:pt x="0" y="166624"/>
                    <a:pt x="0" y="107315"/>
                  </a:cubicBezTo>
                  <a:close/>
                </a:path>
              </a:pathLst>
            </a:custGeom>
            <a:gradFill rotWithShape="1">
              <a:gsLst>
                <a:gs pos="0">
                  <a:srgbClr val="108CFF">
                    <a:alpha val="100000"/>
                  </a:srgbClr>
                </a:gs>
                <a:gs pos="100000">
                  <a:srgbClr val="2254F4">
                    <a:alpha val="0"/>
                  </a:srgbClr>
                </a:gs>
              </a:gsLst>
              <a:lin ang="0"/>
            </a:gradFill>
          </p:spPr>
        </p:sp>
      </p:grpSp>
      <p:sp>
        <p:nvSpPr>
          <p:cNvPr id="75" name="TextBox 75"/>
          <p:cNvSpPr txBox="1"/>
          <p:nvPr/>
        </p:nvSpPr>
        <p:spPr>
          <a:xfrm>
            <a:off x="11689712" y="1617231"/>
            <a:ext cx="3026124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000" dirty="0" err="1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优化理念</a:t>
            </a:r>
            <a:endParaRPr lang="en-US" sz="30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1099673" y="5568719"/>
            <a:ext cx="4351509" cy="75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20"/>
              </a:lnSpc>
            </a:pPr>
            <a:r>
              <a:rPr lang="en-US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对</a:t>
            </a:r>
            <a:r>
              <a:rPr lang="zh-CN" altLang="en-US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国家要求基础</a:t>
            </a:r>
            <a:r>
              <a:rPr lang="en-US" altLang="zh-CN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4</a:t>
            </a:r>
            <a:r>
              <a:rPr lang="zh-CN" altLang="en-US" sz="2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项业务上创新增加就医环节增值服务</a:t>
            </a:r>
            <a:endParaRPr lang="en-US" sz="20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1" panose="020B0500000000000000" charset="-122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6350225" y="7308066"/>
            <a:ext cx="5644700" cy="43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95"/>
              </a:lnSpc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由点字典黑 Bold"/>
              </a:rPr>
              <a:t>实现三大业务整合目标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由点字典黑 Bold"/>
            </a:endParaRPr>
          </a:p>
        </p:txBody>
      </p:sp>
      <p:sp>
        <p:nvSpPr>
          <p:cNvPr id="78" name="AutoShape 78"/>
          <p:cNvSpPr/>
          <p:nvPr/>
        </p:nvSpPr>
        <p:spPr>
          <a:xfrm>
            <a:off x="9864212" y="2735869"/>
            <a:ext cx="1002990" cy="0"/>
          </a:xfrm>
          <a:prstGeom prst="line">
            <a:avLst/>
          </a:prstGeom>
          <a:ln w="1905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flipV="1">
            <a:off x="9008353" y="2735869"/>
            <a:ext cx="855859" cy="1237055"/>
          </a:xfrm>
          <a:prstGeom prst="line">
            <a:avLst/>
          </a:prstGeom>
          <a:ln w="1905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>
            <a:off x="9864212" y="5215215"/>
            <a:ext cx="886669" cy="0"/>
          </a:xfrm>
          <a:prstGeom prst="line">
            <a:avLst/>
          </a:prstGeom>
          <a:ln w="1905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>
            <a:off x="9146222" y="4344184"/>
            <a:ext cx="717990" cy="871031"/>
          </a:xfrm>
          <a:prstGeom prst="line">
            <a:avLst/>
          </a:prstGeom>
          <a:ln w="19050" cap="flat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4336" y="3194559"/>
            <a:ext cx="4988437" cy="4988434"/>
            <a:chOff x="0" y="0"/>
            <a:chExt cx="5775894" cy="5775890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5748401" cy="5748401"/>
            </a:xfrm>
            <a:custGeom>
              <a:avLst/>
              <a:gdLst/>
              <a:ahLst/>
              <a:cxnLst/>
              <a:rect l="l" t="t" r="r" b="b"/>
              <a:pathLst>
                <a:path w="5748401" h="5748401">
                  <a:moveTo>
                    <a:pt x="0" y="2874264"/>
                  </a:moveTo>
                  <a:cubicBezTo>
                    <a:pt x="0" y="1286764"/>
                    <a:pt x="1286891" y="0"/>
                    <a:pt x="2874264" y="0"/>
                  </a:cubicBezTo>
                  <a:cubicBezTo>
                    <a:pt x="4461637" y="0"/>
                    <a:pt x="5748401" y="1286764"/>
                    <a:pt x="5748401" y="2874264"/>
                  </a:cubicBezTo>
                  <a:cubicBezTo>
                    <a:pt x="5748401" y="4461764"/>
                    <a:pt x="4461637" y="5748401"/>
                    <a:pt x="2874264" y="5748401"/>
                  </a:cubicBezTo>
                  <a:cubicBezTo>
                    <a:pt x="1286891" y="5748401"/>
                    <a:pt x="0" y="4461637"/>
                    <a:pt x="0" y="2874264"/>
                  </a:cubicBezTo>
                  <a:close/>
                </a:path>
              </a:pathLst>
            </a:custGeom>
            <a:gradFill rotWithShape="1">
              <a:gsLst>
                <a:gs pos="0">
                  <a:srgbClr val="108CFF">
                    <a:alpha val="100000"/>
                  </a:srgbClr>
                </a:gs>
                <a:gs pos="100000">
                  <a:srgbClr val="2254F4">
                    <a:alpha val="0"/>
                  </a:srgbClr>
                </a:gs>
              </a:gsLst>
              <a:lin ang="5400000"/>
            </a:gradFill>
          </p:spPr>
        </p:sp>
      </p:grpSp>
      <p:grpSp>
        <p:nvGrpSpPr>
          <p:cNvPr id="5" name="Group 5"/>
          <p:cNvGrpSpPr/>
          <p:nvPr/>
        </p:nvGrpSpPr>
        <p:grpSpPr>
          <a:xfrm>
            <a:off x="2079692" y="3928149"/>
            <a:ext cx="3557726" cy="3557726"/>
            <a:chOff x="0" y="0"/>
            <a:chExt cx="4743634" cy="4743635"/>
          </a:xfrm>
        </p:grpSpPr>
        <p:sp>
          <p:nvSpPr>
            <p:cNvPr id="6" name="Freeform 6"/>
            <p:cNvSpPr/>
            <p:nvPr/>
          </p:nvSpPr>
          <p:spPr>
            <a:xfrm>
              <a:off x="12700" y="12700"/>
              <a:ext cx="4716145" cy="4716145"/>
            </a:xfrm>
            <a:custGeom>
              <a:avLst/>
              <a:gdLst/>
              <a:ahLst/>
              <a:cxnLst/>
              <a:rect l="l" t="t" r="r" b="b"/>
              <a:pathLst>
                <a:path w="4716145" h="4716145">
                  <a:moveTo>
                    <a:pt x="0" y="2358136"/>
                  </a:moveTo>
                  <a:cubicBezTo>
                    <a:pt x="0" y="1055751"/>
                    <a:pt x="1055751" y="0"/>
                    <a:pt x="2358136" y="0"/>
                  </a:cubicBezTo>
                  <a:cubicBezTo>
                    <a:pt x="3660521" y="0"/>
                    <a:pt x="4716145" y="1055751"/>
                    <a:pt x="4716145" y="2358136"/>
                  </a:cubicBezTo>
                  <a:cubicBezTo>
                    <a:pt x="4716145" y="3660521"/>
                    <a:pt x="3660394" y="4716145"/>
                    <a:pt x="2358136" y="4716145"/>
                  </a:cubicBezTo>
                  <a:cubicBezTo>
                    <a:pt x="1055878" y="4716145"/>
                    <a:pt x="0" y="3660394"/>
                    <a:pt x="0" y="235813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741672" cy="4741672"/>
            </a:xfrm>
            <a:custGeom>
              <a:avLst/>
              <a:gdLst/>
              <a:ahLst/>
              <a:cxnLst/>
              <a:rect l="l" t="t" r="r" b="b"/>
              <a:pathLst>
                <a:path w="4741672" h="4741672">
                  <a:moveTo>
                    <a:pt x="0" y="2370836"/>
                  </a:moveTo>
                  <a:cubicBezTo>
                    <a:pt x="0" y="1061466"/>
                    <a:pt x="1061466" y="0"/>
                    <a:pt x="2370836" y="0"/>
                  </a:cubicBezTo>
                  <a:lnTo>
                    <a:pt x="2370836" y="12700"/>
                  </a:lnTo>
                  <a:lnTo>
                    <a:pt x="2370836" y="0"/>
                  </a:lnTo>
                  <a:cubicBezTo>
                    <a:pt x="3680206" y="0"/>
                    <a:pt x="4741672" y="1061466"/>
                    <a:pt x="4741672" y="2370836"/>
                  </a:cubicBezTo>
                  <a:lnTo>
                    <a:pt x="4728972" y="2370836"/>
                  </a:lnTo>
                  <a:lnTo>
                    <a:pt x="4741672" y="2370836"/>
                  </a:lnTo>
                  <a:cubicBezTo>
                    <a:pt x="4741672" y="3680206"/>
                    <a:pt x="3680206" y="4741672"/>
                    <a:pt x="2370836" y="4741672"/>
                  </a:cubicBezTo>
                  <a:lnTo>
                    <a:pt x="2370836" y="4728972"/>
                  </a:lnTo>
                  <a:lnTo>
                    <a:pt x="2370836" y="4741672"/>
                  </a:lnTo>
                  <a:cubicBezTo>
                    <a:pt x="1061466" y="4741545"/>
                    <a:pt x="0" y="3680079"/>
                    <a:pt x="0" y="2370836"/>
                  </a:cubicBezTo>
                  <a:lnTo>
                    <a:pt x="12700" y="2370836"/>
                  </a:lnTo>
                  <a:lnTo>
                    <a:pt x="25400" y="2370836"/>
                  </a:lnTo>
                  <a:lnTo>
                    <a:pt x="12700" y="2370836"/>
                  </a:lnTo>
                  <a:lnTo>
                    <a:pt x="0" y="2370836"/>
                  </a:lnTo>
                  <a:moveTo>
                    <a:pt x="25400" y="2370836"/>
                  </a:moveTo>
                  <a:cubicBezTo>
                    <a:pt x="25400" y="2377821"/>
                    <a:pt x="19685" y="2383536"/>
                    <a:pt x="12700" y="2383536"/>
                  </a:cubicBezTo>
                  <a:cubicBezTo>
                    <a:pt x="5715" y="2383536"/>
                    <a:pt x="0" y="2377821"/>
                    <a:pt x="0" y="2370836"/>
                  </a:cubicBezTo>
                  <a:cubicBezTo>
                    <a:pt x="0" y="2363851"/>
                    <a:pt x="5715" y="2358136"/>
                    <a:pt x="12700" y="2358136"/>
                  </a:cubicBezTo>
                  <a:cubicBezTo>
                    <a:pt x="19685" y="2358136"/>
                    <a:pt x="25400" y="2363851"/>
                    <a:pt x="25400" y="2370836"/>
                  </a:cubicBezTo>
                  <a:cubicBezTo>
                    <a:pt x="25400" y="3666109"/>
                    <a:pt x="1075436" y="4716145"/>
                    <a:pt x="2370836" y="4716145"/>
                  </a:cubicBezTo>
                  <a:cubicBezTo>
                    <a:pt x="3666236" y="4716145"/>
                    <a:pt x="4716272" y="3666109"/>
                    <a:pt x="4716272" y="2370709"/>
                  </a:cubicBezTo>
                  <a:cubicBezTo>
                    <a:pt x="4716272" y="1075309"/>
                    <a:pt x="3666109" y="25400"/>
                    <a:pt x="2370836" y="25400"/>
                  </a:cubicBezTo>
                  <a:lnTo>
                    <a:pt x="2370836" y="12700"/>
                  </a:lnTo>
                  <a:lnTo>
                    <a:pt x="2370836" y="25400"/>
                  </a:lnTo>
                  <a:cubicBezTo>
                    <a:pt x="1075436" y="25400"/>
                    <a:pt x="25400" y="1075436"/>
                    <a:pt x="25400" y="2370836"/>
                  </a:cubicBezTo>
                  <a:close/>
                </a:path>
              </a:pathLst>
            </a:custGeom>
            <a:solidFill>
              <a:srgbClr val="7A98F8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3896640" y="2659749"/>
            <a:ext cx="3244233" cy="6355210"/>
          </a:xfrm>
          <a:custGeom>
            <a:avLst/>
            <a:gdLst/>
            <a:ahLst/>
            <a:cxnLst/>
            <a:rect l="l" t="t" r="r" b="b"/>
            <a:pathLst>
              <a:path w="3244233" h="6355210">
                <a:moveTo>
                  <a:pt x="0" y="0"/>
                </a:moveTo>
                <a:lnTo>
                  <a:pt x="3244233" y="0"/>
                </a:lnTo>
                <a:lnTo>
                  <a:pt x="3244233" y="6355210"/>
                </a:lnTo>
                <a:lnTo>
                  <a:pt x="0" y="63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83" t="-508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354983" y="4203440"/>
            <a:ext cx="3007144" cy="3007144"/>
            <a:chOff x="0" y="0"/>
            <a:chExt cx="4009525" cy="4009525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3982085" cy="3982085"/>
            </a:xfrm>
            <a:custGeom>
              <a:avLst/>
              <a:gdLst/>
              <a:ahLst/>
              <a:cxnLst/>
              <a:rect l="l" t="t" r="r" b="b"/>
              <a:pathLst>
                <a:path w="3982085" h="3982085">
                  <a:moveTo>
                    <a:pt x="0" y="1990979"/>
                  </a:moveTo>
                  <a:cubicBezTo>
                    <a:pt x="0" y="891413"/>
                    <a:pt x="891413" y="0"/>
                    <a:pt x="1990979" y="0"/>
                  </a:cubicBezTo>
                  <a:cubicBezTo>
                    <a:pt x="3090545" y="0"/>
                    <a:pt x="3982085" y="891413"/>
                    <a:pt x="3982085" y="1990979"/>
                  </a:cubicBezTo>
                  <a:cubicBezTo>
                    <a:pt x="3982085" y="3090545"/>
                    <a:pt x="3090672" y="3982085"/>
                    <a:pt x="1990979" y="3982085"/>
                  </a:cubicBezTo>
                  <a:cubicBezTo>
                    <a:pt x="891286" y="3982085"/>
                    <a:pt x="0" y="3090672"/>
                    <a:pt x="0" y="1990979"/>
                  </a:cubicBezTo>
                  <a:close/>
                </a:path>
              </a:pathLst>
            </a:custGeom>
            <a:gradFill rotWithShape="1">
              <a:gsLst>
                <a:gs pos="0">
                  <a:srgbClr val="4AADFF">
                    <a:alpha val="100000"/>
                  </a:srgbClr>
                </a:gs>
                <a:gs pos="100000">
                  <a:srgbClr val="0075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007358" cy="4007485"/>
            </a:xfrm>
            <a:custGeom>
              <a:avLst/>
              <a:gdLst/>
              <a:ahLst/>
              <a:cxnLst/>
              <a:rect l="l" t="t" r="r" b="b"/>
              <a:pathLst>
                <a:path w="4007358" h="4007485">
                  <a:moveTo>
                    <a:pt x="0" y="2003679"/>
                  </a:moveTo>
                  <a:cubicBezTo>
                    <a:pt x="0" y="897128"/>
                    <a:pt x="897128" y="0"/>
                    <a:pt x="2003679" y="0"/>
                  </a:cubicBezTo>
                  <a:lnTo>
                    <a:pt x="2003679" y="12700"/>
                  </a:lnTo>
                  <a:lnTo>
                    <a:pt x="2003679" y="0"/>
                  </a:lnTo>
                  <a:cubicBezTo>
                    <a:pt x="3110357" y="0"/>
                    <a:pt x="4007358" y="897128"/>
                    <a:pt x="4007358" y="2003679"/>
                  </a:cubicBezTo>
                  <a:lnTo>
                    <a:pt x="3994658" y="2003679"/>
                  </a:lnTo>
                  <a:lnTo>
                    <a:pt x="4007358" y="2003679"/>
                  </a:lnTo>
                  <a:cubicBezTo>
                    <a:pt x="4007358" y="3110357"/>
                    <a:pt x="3110230" y="4007358"/>
                    <a:pt x="2003679" y="4007358"/>
                  </a:cubicBezTo>
                  <a:lnTo>
                    <a:pt x="2003679" y="3994658"/>
                  </a:lnTo>
                  <a:lnTo>
                    <a:pt x="2003679" y="4007358"/>
                  </a:lnTo>
                  <a:cubicBezTo>
                    <a:pt x="897128" y="4007485"/>
                    <a:pt x="0" y="3110357"/>
                    <a:pt x="0" y="2003679"/>
                  </a:cubicBezTo>
                  <a:lnTo>
                    <a:pt x="12700" y="2003679"/>
                  </a:lnTo>
                  <a:lnTo>
                    <a:pt x="25400" y="2003679"/>
                  </a:lnTo>
                  <a:lnTo>
                    <a:pt x="12700" y="2003679"/>
                  </a:lnTo>
                  <a:lnTo>
                    <a:pt x="0" y="2003679"/>
                  </a:lnTo>
                  <a:moveTo>
                    <a:pt x="25400" y="2003679"/>
                  </a:moveTo>
                  <a:cubicBezTo>
                    <a:pt x="25400" y="2010664"/>
                    <a:pt x="19685" y="2016379"/>
                    <a:pt x="12700" y="2016379"/>
                  </a:cubicBezTo>
                  <a:cubicBezTo>
                    <a:pt x="5715" y="2016379"/>
                    <a:pt x="0" y="2010664"/>
                    <a:pt x="0" y="2003679"/>
                  </a:cubicBezTo>
                  <a:cubicBezTo>
                    <a:pt x="0" y="1996694"/>
                    <a:pt x="5715" y="1990979"/>
                    <a:pt x="12700" y="1990979"/>
                  </a:cubicBezTo>
                  <a:cubicBezTo>
                    <a:pt x="19685" y="1990979"/>
                    <a:pt x="25400" y="1996694"/>
                    <a:pt x="25400" y="2003679"/>
                  </a:cubicBezTo>
                  <a:cubicBezTo>
                    <a:pt x="25400" y="3096260"/>
                    <a:pt x="911098" y="3981958"/>
                    <a:pt x="2003679" y="3981958"/>
                  </a:cubicBezTo>
                  <a:cubicBezTo>
                    <a:pt x="3096260" y="3981958"/>
                    <a:pt x="3981958" y="3096260"/>
                    <a:pt x="3981958" y="2003679"/>
                  </a:cubicBezTo>
                  <a:cubicBezTo>
                    <a:pt x="3981958" y="911098"/>
                    <a:pt x="3096387" y="25400"/>
                    <a:pt x="2003679" y="25400"/>
                  </a:cubicBezTo>
                  <a:lnTo>
                    <a:pt x="2003679" y="12700"/>
                  </a:lnTo>
                  <a:lnTo>
                    <a:pt x="2003679" y="25400"/>
                  </a:lnTo>
                  <a:cubicBezTo>
                    <a:pt x="911098" y="25400"/>
                    <a:pt x="25400" y="911098"/>
                    <a:pt x="25400" y="2003679"/>
                  </a:cubicBezTo>
                  <a:close/>
                </a:path>
              </a:pathLst>
            </a:custGeom>
            <a:solidFill>
              <a:srgbClr val="7A98F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065381" y="2289439"/>
            <a:ext cx="7909008" cy="1865334"/>
            <a:chOff x="0" y="0"/>
            <a:chExt cx="2083031" cy="4912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83031" cy="491281"/>
            </a:xfrm>
            <a:custGeom>
              <a:avLst/>
              <a:gdLst/>
              <a:ahLst/>
              <a:cxnLst/>
              <a:rect l="l" t="t" r="r" b="b"/>
              <a:pathLst>
                <a:path w="2083031" h="491281">
                  <a:moveTo>
                    <a:pt x="29366" y="0"/>
                  </a:moveTo>
                  <a:lnTo>
                    <a:pt x="2053665" y="0"/>
                  </a:lnTo>
                  <a:cubicBezTo>
                    <a:pt x="2061453" y="0"/>
                    <a:pt x="2068922" y="3094"/>
                    <a:pt x="2074430" y="8601"/>
                  </a:cubicBezTo>
                  <a:cubicBezTo>
                    <a:pt x="2079937" y="14108"/>
                    <a:pt x="2083031" y="21578"/>
                    <a:pt x="2083031" y="29366"/>
                  </a:cubicBezTo>
                  <a:lnTo>
                    <a:pt x="2083031" y="461915"/>
                  </a:lnTo>
                  <a:cubicBezTo>
                    <a:pt x="2083031" y="469704"/>
                    <a:pt x="2079937" y="477173"/>
                    <a:pt x="2074430" y="482680"/>
                  </a:cubicBezTo>
                  <a:cubicBezTo>
                    <a:pt x="2068922" y="488187"/>
                    <a:pt x="2061453" y="491281"/>
                    <a:pt x="2053665" y="491281"/>
                  </a:cubicBezTo>
                  <a:lnTo>
                    <a:pt x="29366" y="491281"/>
                  </a:lnTo>
                  <a:cubicBezTo>
                    <a:pt x="13148" y="491281"/>
                    <a:pt x="0" y="478134"/>
                    <a:pt x="0" y="461915"/>
                  </a:cubicBezTo>
                  <a:lnTo>
                    <a:pt x="0" y="29366"/>
                  </a:lnTo>
                  <a:cubicBezTo>
                    <a:pt x="0" y="21578"/>
                    <a:pt x="3094" y="14108"/>
                    <a:pt x="8601" y="8601"/>
                  </a:cubicBezTo>
                  <a:cubicBezTo>
                    <a:pt x="14108" y="3094"/>
                    <a:pt x="21578" y="0"/>
                    <a:pt x="29366" y="0"/>
                  </a:cubicBezTo>
                  <a:close/>
                </a:path>
              </a:pathLst>
            </a:custGeom>
            <a:solidFill>
              <a:srgbClr val="FEFEFE"/>
            </a:solidFill>
            <a:ln w="9525" cap="rnd">
              <a:gradFill>
                <a:gsLst>
                  <a:gs pos="0">
                    <a:srgbClr val="2A9EFF">
                      <a:alpha val="100000"/>
                    </a:srgbClr>
                  </a:gs>
                  <a:gs pos="100000">
                    <a:srgbClr val="0075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2083031" cy="557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89673" y="4679103"/>
            <a:ext cx="7909008" cy="2121154"/>
            <a:chOff x="0" y="0"/>
            <a:chExt cx="2083031" cy="5586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83031" cy="558658"/>
            </a:xfrm>
            <a:custGeom>
              <a:avLst/>
              <a:gdLst/>
              <a:ahLst/>
              <a:cxnLst/>
              <a:rect l="l" t="t" r="r" b="b"/>
              <a:pathLst>
                <a:path w="2083031" h="558658">
                  <a:moveTo>
                    <a:pt x="29366" y="0"/>
                  </a:moveTo>
                  <a:lnTo>
                    <a:pt x="2053665" y="0"/>
                  </a:lnTo>
                  <a:cubicBezTo>
                    <a:pt x="2061453" y="0"/>
                    <a:pt x="2068922" y="3094"/>
                    <a:pt x="2074430" y="8601"/>
                  </a:cubicBezTo>
                  <a:cubicBezTo>
                    <a:pt x="2079937" y="14108"/>
                    <a:pt x="2083031" y="21578"/>
                    <a:pt x="2083031" y="29366"/>
                  </a:cubicBezTo>
                  <a:lnTo>
                    <a:pt x="2083031" y="529292"/>
                  </a:lnTo>
                  <a:cubicBezTo>
                    <a:pt x="2083031" y="537080"/>
                    <a:pt x="2079937" y="544549"/>
                    <a:pt x="2074430" y="550057"/>
                  </a:cubicBezTo>
                  <a:cubicBezTo>
                    <a:pt x="2068922" y="555564"/>
                    <a:pt x="2061453" y="558658"/>
                    <a:pt x="2053665" y="558658"/>
                  </a:cubicBezTo>
                  <a:lnTo>
                    <a:pt x="29366" y="558658"/>
                  </a:lnTo>
                  <a:cubicBezTo>
                    <a:pt x="13148" y="558658"/>
                    <a:pt x="0" y="545510"/>
                    <a:pt x="0" y="529292"/>
                  </a:cubicBezTo>
                  <a:lnTo>
                    <a:pt x="0" y="29366"/>
                  </a:lnTo>
                  <a:cubicBezTo>
                    <a:pt x="0" y="21578"/>
                    <a:pt x="3094" y="14108"/>
                    <a:pt x="8601" y="8601"/>
                  </a:cubicBezTo>
                  <a:cubicBezTo>
                    <a:pt x="14108" y="3094"/>
                    <a:pt x="21578" y="0"/>
                    <a:pt x="29366" y="0"/>
                  </a:cubicBezTo>
                  <a:close/>
                </a:path>
              </a:pathLst>
            </a:custGeom>
            <a:solidFill>
              <a:srgbClr val="FEFEFE"/>
            </a:solidFill>
            <a:ln w="9525" cap="rnd">
              <a:gradFill>
                <a:gsLst>
                  <a:gs pos="0">
                    <a:srgbClr val="2A9EFF">
                      <a:alpha val="100000"/>
                    </a:srgbClr>
                  </a:gs>
                  <a:gs pos="100000">
                    <a:srgbClr val="0075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083031" cy="625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00581" y="7324132"/>
            <a:ext cx="7909008" cy="1865334"/>
            <a:chOff x="0" y="0"/>
            <a:chExt cx="2083031" cy="4912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83031" cy="491281"/>
            </a:xfrm>
            <a:custGeom>
              <a:avLst/>
              <a:gdLst/>
              <a:ahLst/>
              <a:cxnLst/>
              <a:rect l="l" t="t" r="r" b="b"/>
              <a:pathLst>
                <a:path w="2083031" h="491281">
                  <a:moveTo>
                    <a:pt x="29366" y="0"/>
                  </a:moveTo>
                  <a:lnTo>
                    <a:pt x="2053665" y="0"/>
                  </a:lnTo>
                  <a:cubicBezTo>
                    <a:pt x="2061453" y="0"/>
                    <a:pt x="2068922" y="3094"/>
                    <a:pt x="2074430" y="8601"/>
                  </a:cubicBezTo>
                  <a:cubicBezTo>
                    <a:pt x="2079937" y="14108"/>
                    <a:pt x="2083031" y="21578"/>
                    <a:pt x="2083031" y="29366"/>
                  </a:cubicBezTo>
                  <a:lnTo>
                    <a:pt x="2083031" y="461915"/>
                  </a:lnTo>
                  <a:cubicBezTo>
                    <a:pt x="2083031" y="469704"/>
                    <a:pt x="2079937" y="477173"/>
                    <a:pt x="2074430" y="482680"/>
                  </a:cubicBezTo>
                  <a:cubicBezTo>
                    <a:pt x="2068922" y="488187"/>
                    <a:pt x="2061453" y="491281"/>
                    <a:pt x="2053665" y="491281"/>
                  </a:cubicBezTo>
                  <a:lnTo>
                    <a:pt x="29366" y="491281"/>
                  </a:lnTo>
                  <a:cubicBezTo>
                    <a:pt x="13148" y="491281"/>
                    <a:pt x="0" y="478134"/>
                    <a:pt x="0" y="461915"/>
                  </a:cubicBezTo>
                  <a:lnTo>
                    <a:pt x="0" y="29366"/>
                  </a:lnTo>
                  <a:cubicBezTo>
                    <a:pt x="0" y="21578"/>
                    <a:pt x="3094" y="14108"/>
                    <a:pt x="8601" y="8601"/>
                  </a:cubicBezTo>
                  <a:cubicBezTo>
                    <a:pt x="14108" y="3094"/>
                    <a:pt x="21578" y="0"/>
                    <a:pt x="29366" y="0"/>
                  </a:cubicBezTo>
                  <a:close/>
                </a:path>
              </a:pathLst>
            </a:custGeom>
            <a:solidFill>
              <a:srgbClr val="FEFEFE"/>
            </a:solidFill>
            <a:ln w="9525" cap="rnd">
              <a:gradFill>
                <a:gsLst>
                  <a:gs pos="0">
                    <a:srgbClr val="2A9EFF">
                      <a:alpha val="100000"/>
                    </a:srgbClr>
                  </a:gs>
                  <a:gs pos="100000">
                    <a:srgbClr val="0075FF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083031" cy="557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1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921405"/>
            <a:ext cx="10824047" cy="64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二、工作亮点：</a:t>
            </a:r>
            <a:r>
              <a:rPr lang="zh-CN" altLang="en-US" sz="420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应用场景全覆盖</a:t>
            </a:r>
            <a:endParaRPr lang="zh-CN" altLang="en-US" sz="420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741079" y="5083612"/>
            <a:ext cx="231112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2 Bold" panose="020B0800000000000000" charset="-122"/>
                <a:sym typeface="思源黑体 2 Bold" panose="020B0800000000000000" charset="-122"/>
              </a:rPr>
              <a:t>应用场景</a:t>
            </a:r>
            <a:endParaRPr lang="en-US" sz="4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2 Bold" panose="020B0800000000000000" charset="-122"/>
              <a:sym typeface="思源黑体 2 Bold" panose="020B0800000000000000" charset="-122"/>
            </a:endParaRPr>
          </a:p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思源黑体 2 Bold" panose="020B0800000000000000" charset="-122"/>
                <a:sym typeface="思源黑体 2 Bold" panose="020B0800000000000000" charset="-122"/>
              </a:rPr>
              <a:t>全覆盖</a:t>
            </a:r>
            <a:endParaRPr lang="en-US" sz="42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2 Bold" panose="020B0800000000000000" charset="-122"/>
              <a:sym typeface="思源黑体 2 Bold" panose="020B0800000000000000" charset="-122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9273044" y="4983966"/>
            <a:ext cx="6923215" cy="1498418"/>
            <a:chOff x="0" y="-38100"/>
            <a:chExt cx="9230954" cy="199789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38100"/>
              <a:ext cx="2207781" cy="634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60"/>
                </a:lnSpc>
              </a:pPr>
              <a:r>
                <a:rPr lang="zh-CN" altLang="en-US" sz="3000" dirty="0">
                  <a:solidFill>
                    <a:srgbClr val="0085FF"/>
                  </a:solidFill>
                  <a:latin typeface="微软雅黑" panose="020B0503020204020204" charset="-122"/>
                  <a:ea typeface="微软雅黑" panose="020B0503020204020204" charset="-122"/>
                  <a:cs typeface="思源黑体 1 Heavy"/>
                  <a:sym typeface="思源黑体 1 Heavy"/>
                </a:rPr>
                <a:t>减环节</a:t>
              </a:r>
              <a:endParaRPr lang="zh-CN" altLang="en-US" sz="3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755015"/>
              <a:ext cx="9230954" cy="1204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45"/>
                </a:lnSpc>
              </a:pPr>
              <a:r>
                <a:rPr lang="zh-CN" altLang="en-US" sz="2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思源黑体 1" panose="020B0500000000000000" charset="-122"/>
                  <a:sym typeface="思源黑体 1" panose="020B0500000000000000" charset="-122"/>
                </a:rPr>
                <a:t>一个专区实现所有报销核心服务使用，减少查找环节</a:t>
              </a:r>
              <a:r>
                <a:rPr lang="en-US" sz="2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cs typeface="思源黑体 1" panose="020B0500000000000000" charset="-122"/>
                  <a:sym typeface="思源黑体 1" panose="020B0500000000000000" charset="-122"/>
                </a:rPr>
                <a:t>。</a:t>
              </a:r>
              <a:endPara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282292" y="7729264"/>
            <a:ext cx="1722120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zh-CN" altLang="en-US" sz="3000" dirty="0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多</a:t>
            </a:r>
            <a:r>
              <a:rPr lang="en-US" sz="3000" dirty="0" err="1">
                <a:solidFill>
                  <a:srgbClr val="0085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渠道</a:t>
            </a:r>
            <a:endParaRPr lang="en-US" sz="3000" dirty="0">
              <a:solidFill>
                <a:srgbClr val="0085FF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282292" y="8303511"/>
            <a:ext cx="7200354" cy="44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5"/>
              </a:lnSpc>
            </a:pP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线上</a:t>
            </a: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“</a:t>
            </a:r>
            <a:r>
              <a:rPr lang="en-US" sz="2400" dirty="0" err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一网通办</a:t>
            </a: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”</a:t>
            </a: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，</a:t>
            </a:r>
            <a:r>
              <a:rPr lang="en-US" sz="2400" dirty="0" err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线下综合窗口</a:t>
            </a:r>
            <a:r>
              <a:rPr lang="en-US" sz="2400" dirty="0" err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“帮办代办</a:t>
            </a: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 Bold"/>
              </a:rPr>
              <a:t>”</a:t>
            </a:r>
            <a:r>
              <a:rPr lang="en-US" sz="2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1" panose="020B0500000000000000" charset="-122"/>
              </a:rPr>
              <a:t>。</a:t>
            </a:r>
            <a:endParaRPr lang="en-US" sz="2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1" panose="020B0500000000000000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547093" y="2469249"/>
            <a:ext cx="4140942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zh-CN" altLang="en-US" sz="30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1 Heavy"/>
                <a:sym typeface="思源黑体 1 Heavy"/>
              </a:rPr>
              <a:t>拓场景</a:t>
            </a:r>
            <a:endParaRPr lang="zh-CN" altLang="en-US" sz="30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1 Heavy"/>
              <a:sym typeface="思源黑体 1 Heav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547093" y="3020719"/>
            <a:ext cx="7152971" cy="90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5"/>
              </a:lnSpc>
            </a:pPr>
            <a:r>
              <a:rPr lang="en-US" sz="2400" dirty="0" err="1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应用场景从</a:t>
            </a: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" panose="020B0500000000000000" charset="-122"/>
                <a:sym typeface="思源黑体 1" panose="020B0500000000000000" charset="-122"/>
              </a:rPr>
              <a:t>挂号，检查检验报告查询到家庭共济、异地就医备案、移动支付结算融合。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30" name="AutoShape 30"/>
          <p:cNvSpPr/>
          <p:nvPr/>
        </p:nvSpPr>
        <p:spPr>
          <a:xfrm flipV="1">
            <a:off x="6736627" y="3222106"/>
            <a:ext cx="1468664" cy="506736"/>
          </a:xfrm>
          <a:prstGeom prst="line">
            <a:avLst/>
          </a:prstGeom>
          <a:ln w="28575" cap="rnd">
            <a:gradFill>
              <a:gsLst>
                <a:gs pos="0">
                  <a:srgbClr val="2254F4">
                    <a:alpha val="0"/>
                  </a:srgbClr>
                </a:gs>
                <a:gs pos="100000">
                  <a:srgbClr val="108C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sp>
        <p:nvSpPr>
          <p:cNvPr id="31" name="AutoShape 31"/>
          <p:cNvSpPr/>
          <p:nvPr/>
        </p:nvSpPr>
        <p:spPr>
          <a:xfrm>
            <a:off x="7290296" y="5739680"/>
            <a:ext cx="1499378" cy="0"/>
          </a:xfrm>
          <a:prstGeom prst="line">
            <a:avLst/>
          </a:prstGeom>
          <a:ln w="28575" cap="rnd">
            <a:gradFill>
              <a:gsLst>
                <a:gs pos="0">
                  <a:srgbClr val="9AB8F5">
                    <a:alpha val="100000"/>
                  </a:srgbClr>
                </a:gs>
                <a:gs pos="100000">
                  <a:srgbClr val="0075FF">
                    <a:alpha val="100000"/>
                  </a:srgbClr>
                </a:gs>
              </a:gsLst>
              <a:lin ang="2700000"/>
            </a:gradFill>
            <a:prstDash val="solid"/>
            <a:headEnd type="none" w="sm" len="sm"/>
            <a:tailEnd type="oval" w="lg" len="lg"/>
          </a:ln>
        </p:spPr>
      </p:sp>
      <p:sp>
        <p:nvSpPr>
          <p:cNvPr id="32" name="AutoShape 32"/>
          <p:cNvSpPr/>
          <p:nvPr/>
        </p:nvSpPr>
        <p:spPr>
          <a:xfrm>
            <a:off x="6654432" y="7767364"/>
            <a:ext cx="1337210" cy="489434"/>
          </a:xfrm>
          <a:prstGeom prst="line">
            <a:avLst/>
          </a:prstGeom>
          <a:ln w="28575" cap="rnd">
            <a:gradFill>
              <a:gsLst>
                <a:gs pos="0">
                  <a:srgbClr val="2254F4">
                    <a:alpha val="0"/>
                  </a:srgbClr>
                </a:gs>
                <a:gs pos="100000">
                  <a:srgbClr val="108C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00" y="6819900"/>
            <a:ext cx="1738348" cy="2954700"/>
          </a:xfrm>
          <a:custGeom>
            <a:avLst/>
            <a:gdLst/>
            <a:ahLst/>
            <a:cxnLst/>
            <a:rect l="l" t="t" r="r" b="b"/>
            <a:pathLst>
              <a:path w="1738348" h="2954700">
                <a:moveTo>
                  <a:pt x="0" y="0"/>
                </a:moveTo>
                <a:lnTo>
                  <a:pt x="1738349" y="0"/>
                </a:lnTo>
                <a:lnTo>
                  <a:pt x="1738349" y="2954699"/>
                </a:lnTo>
                <a:lnTo>
                  <a:pt x="0" y="2954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dirty="0" err="1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二、工作亮点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：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整合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13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个事项，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9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个服务，为民生就医提供便利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grpSp>
        <p:nvGrpSpPr>
          <p:cNvPr id="82" name="Group 18"/>
          <p:cNvGrpSpPr/>
          <p:nvPr/>
        </p:nvGrpSpPr>
        <p:grpSpPr>
          <a:xfrm>
            <a:off x="1182517" y="2683526"/>
            <a:ext cx="1527478" cy="153797"/>
            <a:chOff x="0" y="0"/>
            <a:chExt cx="2532255" cy="182354"/>
          </a:xfrm>
        </p:grpSpPr>
        <p:sp>
          <p:nvSpPr>
            <p:cNvPr id="83" name="Freeform 19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2532239" cy="182339"/>
            </a:xfrm>
            <a:custGeom>
              <a:avLst/>
              <a:gdLst/>
              <a:ahLst/>
              <a:cxnLst/>
              <a:rect l="l" t="t" r="r" b="b"/>
              <a:pathLst>
                <a:path w="2532239" h="182339">
                  <a:moveTo>
                    <a:pt x="0" y="91170"/>
                  </a:moveTo>
                  <a:cubicBezTo>
                    <a:pt x="0" y="40784"/>
                    <a:pt x="23649" y="0"/>
                    <a:pt x="52866" y="0"/>
                  </a:cubicBezTo>
                  <a:lnTo>
                    <a:pt x="2479374" y="0"/>
                  </a:lnTo>
                  <a:cubicBezTo>
                    <a:pt x="2508591" y="0"/>
                    <a:pt x="2532239" y="40784"/>
                    <a:pt x="2532239" y="91170"/>
                  </a:cubicBezTo>
                  <a:cubicBezTo>
                    <a:pt x="2532239" y="141556"/>
                    <a:pt x="2508591" y="182339"/>
                    <a:pt x="2479374" y="182339"/>
                  </a:cubicBezTo>
                  <a:lnTo>
                    <a:pt x="52866" y="182339"/>
                  </a:lnTo>
                  <a:cubicBezTo>
                    <a:pt x="23649" y="182339"/>
                    <a:pt x="0" y="141556"/>
                    <a:pt x="0" y="91170"/>
                  </a:cubicBezTo>
                  <a:close/>
                </a:path>
              </a:pathLst>
            </a:custGeom>
            <a:gradFill rotWithShape="1">
              <a:gsLst>
                <a:gs pos="0">
                  <a:srgbClr val="108CFF">
                    <a:alpha val="100000"/>
                  </a:srgbClr>
                </a:gs>
                <a:gs pos="100000">
                  <a:srgbClr val="2254F4">
                    <a:alpha val="0"/>
                  </a:srgbClr>
                </a:gs>
              </a:gsLst>
              <a:lin ang="0"/>
            </a:gradFill>
          </p:spPr>
        </p:sp>
      </p:grpSp>
      <p:sp>
        <p:nvSpPr>
          <p:cNvPr id="78" name="TextBox 78"/>
          <p:cNvSpPr txBox="1"/>
          <p:nvPr/>
        </p:nvSpPr>
        <p:spPr>
          <a:xfrm>
            <a:off x="-1127144" y="2102969"/>
            <a:ext cx="6146800" cy="478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zh-CN" altLang="en-US" sz="30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服务清单</a:t>
            </a:r>
            <a:endParaRPr lang="en-US" sz="30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1083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在海易办</a:t>
            </a:r>
            <a:r>
              <a:rPr lang="en-US" altLang="zh-CN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APP</a:t>
            </a: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或小程序首页找到“高效办成一件事”专区，进入找到“就医费用报销一件事”或在首页搜索就医费用报销“一件事”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679815" y="2933700"/>
            <a:ext cx="4704080" cy="7333615"/>
            <a:chOff x="13920" y="5607"/>
            <a:chExt cx="6240" cy="972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0" y="5607"/>
              <a:ext cx="4920" cy="9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3920" y="7431"/>
              <a:ext cx="6240" cy="14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94990" y="2933700"/>
            <a:ext cx="3676650" cy="7162165"/>
            <a:chOff x="5640" y="5601"/>
            <a:chExt cx="4994" cy="972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 l="158"/>
            <a:stretch>
              <a:fillRect/>
            </a:stretch>
          </p:blipFill>
          <p:spPr>
            <a:xfrm>
              <a:off x="5880" y="5601"/>
              <a:ext cx="4754" cy="9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5640" y="12180"/>
              <a:ext cx="2760" cy="14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50" y="2476500"/>
            <a:ext cx="3744595" cy="750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进入就医费用报销“一件事”点击立即办理，选择海南省本级站点。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/>
          <a:stretch>
            <a:fillRect/>
          </a:stretch>
        </p:blipFill>
        <p:spPr>
          <a:xfrm>
            <a:off x="1456055" y="2705100"/>
            <a:ext cx="3528060" cy="745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60" y="2705100"/>
            <a:ext cx="3714750" cy="745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箭头: 右 13"/>
          <p:cNvSpPr/>
          <p:nvPr/>
        </p:nvSpPr>
        <p:spPr>
          <a:xfrm>
            <a:off x="556260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1076837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点击“海南健康岛” ，可进入进行就医挂号，检验检查查询等服务办理。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609600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85" y="3150870"/>
            <a:ext cx="3503930" cy="706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1524000" y="3150870"/>
            <a:ext cx="4261485" cy="7098030"/>
            <a:chOff x="2400" y="4962"/>
            <a:chExt cx="6000" cy="999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" y="4962"/>
              <a:ext cx="5070" cy="99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2400" y="7455"/>
              <a:ext cx="6000" cy="14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1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1"/>
            <a:stretch>
              <a:fillRect t="-10810" b="-108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60" y="3150870"/>
            <a:ext cx="3601085" cy="7098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73"/>
          <p:cNvSpPr txBox="1"/>
          <p:nvPr/>
        </p:nvSpPr>
        <p:spPr>
          <a:xfrm>
            <a:off x="1028700" y="921405"/>
            <a:ext cx="160401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三</a:t>
            </a:r>
            <a:r>
              <a:rPr 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、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操作流程</a:t>
            </a:r>
            <a:r>
              <a:rPr lang="en-US" altLang="zh-CN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-</a:t>
            </a:r>
            <a:r>
              <a:rPr lang="zh-CN" altLang="en-US" sz="4200" dirty="0">
                <a:solidFill>
                  <a:srgbClr val="008BFF"/>
                </a:solidFill>
                <a:latin typeface="微软雅黑" panose="020B0503020204020204" charset="-122"/>
                <a:ea typeface="微软雅黑" panose="020B0503020204020204" charset="-122"/>
                <a:cs typeface="思源黑体 Heavy"/>
                <a:sym typeface="思源黑体 Heavy"/>
              </a:rPr>
              <a:t>移动端</a:t>
            </a:r>
            <a:endParaRPr lang="en-US" sz="4200" dirty="0">
              <a:solidFill>
                <a:srgbClr val="008BFF"/>
              </a:solidFill>
              <a:latin typeface="微软雅黑" panose="020B0503020204020204" charset="-122"/>
              <a:ea typeface="微软雅黑" panose="020B0503020204020204" charset="-122"/>
              <a:cs typeface="思源黑体 Heavy"/>
              <a:sym typeface="思源黑体 Heavy"/>
            </a:endParaRPr>
          </a:p>
        </p:txBody>
      </p:sp>
      <p:sp>
        <p:nvSpPr>
          <p:cNvPr id="6" name="TextBox 61"/>
          <p:cNvSpPr txBox="1"/>
          <p:nvPr/>
        </p:nvSpPr>
        <p:spPr>
          <a:xfrm>
            <a:off x="1828800" y="1795340"/>
            <a:ext cx="14630400" cy="506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2B2B2B"/>
                </a:solidFill>
                <a:latin typeface="微软雅黑" panose="020B0503020204020204" charset="-122"/>
                <a:ea typeface="微软雅黑" panose="020B0503020204020204" charset="-122"/>
                <a:cs typeface="思源黑体 1 Bold"/>
                <a:sym typeface="思源黑体 1 Bold"/>
              </a:rPr>
              <a:t>点击“异地就医备案” ，可选择本身居民异地就医或外省人员到本身就医备案。</a:t>
            </a:r>
            <a:endParaRPr lang="en-US" sz="2400" dirty="0">
              <a:solidFill>
                <a:srgbClr val="2B2B2B"/>
              </a:solidFill>
              <a:latin typeface="微软雅黑" panose="020B0503020204020204" charset="-122"/>
              <a:ea typeface="微软雅黑" panose="020B0503020204020204" charset="-122"/>
              <a:cs typeface="思源黑体 1 Bold"/>
              <a:sym typeface="思源黑体 1 Bold"/>
            </a:endParaRPr>
          </a:p>
        </p:txBody>
      </p:sp>
      <p:sp>
        <p:nvSpPr>
          <p:cNvPr id="14" name="箭头: 右 13"/>
          <p:cNvSpPr/>
          <p:nvPr/>
        </p:nvSpPr>
        <p:spPr>
          <a:xfrm>
            <a:off x="5562600" y="54483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39037" y="5801162"/>
            <a:ext cx="1589964" cy="13997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96590"/>
            <a:ext cx="3337560" cy="698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箭头: 右 9"/>
          <p:cNvSpPr/>
          <p:nvPr/>
        </p:nvSpPr>
        <p:spPr>
          <a:xfrm>
            <a:off x="10591800" y="5295900"/>
            <a:ext cx="685800" cy="381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0" y="2628900"/>
            <a:ext cx="3284220" cy="665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400" y="3558540"/>
            <a:ext cx="3415030" cy="672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mViOTc2NjMwYWI0Yjc0MzFmYjI3Y2ZhZGFkYjQ4ZmY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演示</Application>
  <PresentationFormat>自定义</PresentationFormat>
  <Paragraphs>114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字由点字美玲体</vt:lpstr>
      <vt:lpstr>字由点字典黑 Bold</vt:lpstr>
      <vt:lpstr>思源黑体 Heavy</vt:lpstr>
      <vt:lpstr>黑体</vt:lpstr>
      <vt:lpstr>思源黑体 1 Bold</vt:lpstr>
      <vt:lpstr>Arial Unicode MS</vt:lpstr>
      <vt:lpstr>Calibri</vt:lpstr>
      <vt:lpstr>思源黑体 1 Heavy</vt:lpstr>
      <vt:lpstr>思源黑体 1</vt:lpstr>
      <vt:lpstr>Montserrat Ultra-Bold</vt:lpstr>
      <vt:lpstr>Montserrat Heavy</vt:lpstr>
      <vt:lpstr>思源黑体 2 Bold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水电气网一件事</dc:title>
  <dc:creator>jadiscai</dc:creator>
  <cp:lastModifiedBy>蔡冰艳</cp:lastModifiedBy>
  <cp:revision>22</cp:revision>
  <dcterms:created xsi:type="dcterms:W3CDTF">2024-08-28T02:59:00Z</dcterms:created>
  <dcterms:modified xsi:type="dcterms:W3CDTF">2024-10-24T07:08:22Z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629428A067094CC1A5DE915F38DD23CB_13</vt:lpwstr>
  </property>
  <property fmtid="{D5CDD505-2E9C-101B-9397-08002B2CF9AE}" pid="3" name="KSOProductBuildVer">
    <vt:lpwstr>2052-12.1.0.18608</vt:lpwstr>
  </property>
</Properties>
</file>